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311" r:id="rId3"/>
    <p:sldId id="261" r:id="rId4"/>
    <p:sldId id="258" r:id="rId5"/>
    <p:sldId id="259" r:id="rId6"/>
    <p:sldId id="265" r:id="rId7"/>
    <p:sldId id="260" r:id="rId8"/>
    <p:sldId id="263" r:id="rId9"/>
    <p:sldId id="264" r:id="rId10"/>
    <p:sldId id="262" r:id="rId11"/>
    <p:sldId id="257" r:id="rId12"/>
    <p:sldId id="302" r:id="rId13"/>
    <p:sldId id="303" r:id="rId14"/>
    <p:sldId id="312" r:id="rId15"/>
    <p:sldId id="310" r:id="rId16"/>
    <p:sldId id="307" r:id="rId17"/>
    <p:sldId id="308" r:id="rId18"/>
    <p:sldId id="309" r:id="rId19"/>
    <p:sldId id="300" r:id="rId20"/>
    <p:sldId id="305" r:id="rId21"/>
    <p:sldId id="306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47"/>
    <p:restoredTop sz="85836" autoAdjust="0"/>
  </p:normalViewPr>
  <p:slideViewPr>
    <p:cSldViewPr snapToGrid="0" snapToObjects="1">
      <p:cViewPr varScale="1">
        <p:scale>
          <a:sx n="95" d="100"/>
          <a:sy n="95" d="100"/>
        </p:scale>
        <p:origin x="44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gif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B2E820-E2F0-7A4D-88AB-C1BDA42100FB}" type="datetimeFigureOut">
              <a:rPr lang="en-US" smtClean="0"/>
              <a:t>3/1/22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C6770A-40AB-DC45-84D5-05D3DB43C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46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2A0F71-393F-984C-8280-38AA78AFFEE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50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607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198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738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93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6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154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805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791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747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1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85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4F619-8313-A846-ACB8-0D79A28868CD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B9658-831F-F648-8E4F-7CE8C876E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watch?v=WqaeZe7mKUc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bine-lab.github.io/alevin-fry-tutorials/2022/split-seq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38/s41587-020-0497-0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tijalab/seurat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heislab/scanpy" TargetMode="External"/><Relationship Id="rId2" Type="http://schemas.openxmlformats.org/officeDocument/2006/relationships/hyperlink" Target="https://github.com/satijalab/seura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ombine-lab.github.io/alevin-fry-tutorials/#blog" TargetMode="External"/><Relationship Id="rId2" Type="http://schemas.openxmlformats.org/officeDocument/2006/relationships/hyperlink" Target="https://alevin-fry.readthedocs.io/en/lates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OMBINE-lab/salmon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b="1" dirty="0"/>
              <a:t>Introduction to single-cell RNA-seq analysis (Day 1)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4585447"/>
            <a:ext cx="8794376" cy="15924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Jeremy M. Simon, Ph.D.</a:t>
            </a:r>
          </a:p>
          <a:p>
            <a:r>
              <a:rPr lang="en-US" dirty="0"/>
              <a:t>Assistant Professor, Department of Genetics</a:t>
            </a:r>
          </a:p>
          <a:p>
            <a:r>
              <a:rPr lang="en-US" dirty="0"/>
              <a:t>Director, UNC Neuroscience Center Bioinformatics Core</a:t>
            </a:r>
          </a:p>
          <a:p>
            <a:r>
              <a:rPr lang="en-US" dirty="0"/>
              <a:t>Co-Principal, Bioinformatics and Analytics Research Collaborative (BARC)</a:t>
            </a:r>
          </a:p>
        </p:txBody>
      </p:sp>
    </p:spTree>
    <p:extLst>
      <p:ext uri="{BB962C8B-B14F-4D97-AF65-F5344CB8AC3E}">
        <p14:creationId xmlns:p14="http://schemas.microsoft.com/office/powerpoint/2010/main" val="528776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8-02-19 at 2.50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6900"/>
            <a:ext cx="9144000" cy="3103132"/>
          </a:xfrm>
          <a:prstGeom prst="rect">
            <a:avLst/>
          </a:prstGeom>
        </p:spPr>
      </p:pic>
      <p:sp>
        <p:nvSpPr>
          <p:cNvPr id="7" name="Title 4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/>
              <a:t>How does it work?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86221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869"/>
            <a:ext cx="9144000" cy="819516"/>
          </a:xfrm>
        </p:spPr>
        <p:txBody>
          <a:bodyPr>
            <a:normAutofit/>
          </a:bodyPr>
          <a:lstStyle/>
          <a:p>
            <a:r>
              <a:rPr lang="en-US" b="1" dirty="0"/>
              <a:t>Brief overview of data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65" y="1191673"/>
            <a:ext cx="3310276" cy="52467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err="1"/>
              <a:t>Deconvolute</a:t>
            </a:r>
            <a:r>
              <a:rPr lang="en-US" sz="2400" dirty="0"/>
              <a:t> cell/molecular barcodes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Trim 5’ primer sequence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Trim 3’ </a:t>
            </a:r>
            <a:r>
              <a:rPr lang="en-US" sz="2400" dirty="0" err="1"/>
              <a:t>polyA</a:t>
            </a:r>
            <a:r>
              <a:rPr lang="en-US" sz="2400" dirty="0"/>
              <a:t> sequence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Alignment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Determine which reads came from which transcripts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Construct cells x genes data matrix</a:t>
            </a:r>
          </a:p>
        </p:txBody>
      </p:sp>
      <p:pic>
        <p:nvPicPr>
          <p:cNvPr id="4" name="Picture 3" descr="Screen Shot 2018-02-19 at 2.50.40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08" t="29247" b="30772"/>
          <a:stretch/>
        </p:blipFill>
        <p:spPr>
          <a:xfrm>
            <a:off x="4683541" y="4552461"/>
            <a:ext cx="2657233" cy="178554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284920" y="1827459"/>
            <a:ext cx="286809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@K00270:34:HGWWGBBXX:1:1101:1641:1279 1:N:0:NGAGCTAC</a:t>
            </a:r>
          </a:p>
          <a:p>
            <a:r>
              <a:rPr lang="en-US" sz="800" dirty="0"/>
              <a:t>TGAACGTAGGCGGGGAAGAG</a:t>
            </a:r>
          </a:p>
          <a:p>
            <a:r>
              <a:rPr lang="en-US" sz="800" dirty="0"/>
              <a:t>+</a:t>
            </a:r>
          </a:p>
          <a:p>
            <a:r>
              <a:rPr lang="en-US" sz="800" dirty="0"/>
              <a:t>AAAFFJJJJJJJJJJJJFJJ</a:t>
            </a:r>
          </a:p>
          <a:p>
            <a:r>
              <a:rPr lang="en-US" sz="800" dirty="0"/>
              <a:t>@K00270:34:HGWWGBBXX:1:1101:1945:1279 1:N:0:NGAGCTAC</a:t>
            </a:r>
          </a:p>
          <a:p>
            <a:r>
              <a:rPr lang="en-US" sz="800" dirty="0"/>
              <a:t>GGTACATGTAGTATACCTTT</a:t>
            </a:r>
          </a:p>
          <a:p>
            <a:r>
              <a:rPr lang="en-US" sz="800" dirty="0"/>
              <a:t>+</a:t>
            </a:r>
          </a:p>
          <a:p>
            <a:r>
              <a:rPr lang="en-US" sz="800" dirty="0"/>
              <a:t>AAFFFJJJJJJJJJJJJJJJ</a:t>
            </a:r>
          </a:p>
        </p:txBody>
      </p:sp>
      <p:sp>
        <p:nvSpPr>
          <p:cNvPr id="7" name="Rectangle 6"/>
          <p:cNvSpPr/>
          <p:nvPr/>
        </p:nvSpPr>
        <p:spPr>
          <a:xfrm>
            <a:off x="6090299" y="1827459"/>
            <a:ext cx="310661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@K00270:34:HGWWGBBXX:1:1101:29437:1894 2:N:0:GGAGCTAC</a:t>
            </a:r>
          </a:p>
          <a:p>
            <a:r>
              <a:rPr lang="en-US" sz="800" dirty="0"/>
              <a:t>GAAGAATCCGAGGAGTCTGATGATGACATGGGCTTTGATCTATTTGAATA</a:t>
            </a:r>
          </a:p>
          <a:p>
            <a:r>
              <a:rPr lang="en-US" sz="800" dirty="0"/>
              <a:t>+</a:t>
            </a:r>
          </a:p>
          <a:p>
            <a:r>
              <a:rPr lang="en-US" sz="800" dirty="0"/>
              <a:t>A&lt;&lt;AAJ&lt;A7FF&lt;7-7-7-7F--JA-JAJ&lt;-7-7-7----&lt;------7--&lt;</a:t>
            </a:r>
          </a:p>
          <a:p>
            <a:r>
              <a:rPr lang="en-US" sz="800" dirty="0"/>
              <a:t>@K00270:34:HGWWGBBXX:1:1101:29680:1894 2:N:0:GAAGCTAC</a:t>
            </a:r>
          </a:p>
          <a:p>
            <a:r>
              <a:rPr lang="en-US" sz="800" dirty="0"/>
              <a:t>ATGCTATTCATGTCTTTATACAACTAAAGCTGATCTGACTGAGCATGTCA</a:t>
            </a:r>
          </a:p>
          <a:p>
            <a:r>
              <a:rPr lang="en-US" sz="800" dirty="0"/>
              <a:t>+</a:t>
            </a:r>
          </a:p>
          <a:p>
            <a:r>
              <a:rPr lang="en-US" sz="800" dirty="0"/>
              <a:t>-&lt;-7-77A&lt;--&lt;A----&lt;&lt;7FF&lt;A-7F&lt;-&lt;A-FJAFAFA---F&lt;A----&lt;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37640" y="1543522"/>
            <a:ext cx="97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R1.fastq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29386" y="1511256"/>
            <a:ext cx="97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R2.fastq</a:t>
            </a:r>
          </a:p>
        </p:txBody>
      </p:sp>
      <p:sp>
        <p:nvSpPr>
          <p:cNvPr id="10" name="Left Arrow Callout 9"/>
          <p:cNvSpPr/>
          <p:nvPr/>
        </p:nvSpPr>
        <p:spPr>
          <a:xfrm rot="16200000">
            <a:off x="5299923" y="2629531"/>
            <a:ext cx="1413322" cy="2198077"/>
          </a:xfrm>
          <a:prstGeom prst="leftArrowCallout">
            <a:avLst>
              <a:gd name="adj1" fmla="val 11977"/>
              <a:gd name="adj2" fmla="val 11512"/>
              <a:gd name="adj3" fmla="val 25000"/>
              <a:gd name="adj4" fmla="val 18000"/>
            </a:avLst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41808" y="6363775"/>
            <a:ext cx="6045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0000FF"/>
                </a:solidFill>
              </a:rPr>
              <a:t>CellRanger</a:t>
            </a:r>
            <a:r>
              <a:rPr lang="en-US" sz="2400" b="1" dirty="0">
                <a:solidFill>
                  <a:srgbClr val="0000FF"/>
                </a:solidFill>
              </a:rPr>
              <a:t> (10X) performs these steps for you</a:t>
            </a:r>
          </a:p>
        </p:txBody>
      </p:sp>
    </p:spTree>
    <p:extLst>
      <p:ext uri="{BB962C8B-B14F-4D97-AF65-F5344CB8AC3E}">
        <p14:creationId xmlns:p14="http://schemas.microsoft.com/office/powerpoint/2010/main" val="11304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B7D1CBB-E144-CE46-ADB8-DAAE32DC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447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Single-cell RNA-seq using combinatorial indexing (e.g. </a:t>
            </a:r>
            <a:r>
              <a:rPr lang="en-US" b="1" dirty="0" err="1"/>
              <a:t>SPLiT</a:t>
            </a:r>
            <a:r>
              <a:rPr lang="en-US" b="1" dirty="0"/>
              <a:t>-seq, </a:t>
            </a:r>
            <a:r>
              <a:rPr lang="en-US" b="1" dirty="0" err="1"/>
              <a:t>ParseBio</a:t>
            </a:r>
            <a:r>
              <a:rPr lang="en-US" b="1" dirty="0"/>
              <a:t>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92F025F-D392-924B-97F4-8EB93BCDA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81404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First barcode is added via oligo-dT or random hexamer priming</a:t>
            </a:r>
          </a:p>
          <a:p>
            <a:r>
              <a:rPr lang="en-US" dirty="0"/>
              <a:t>2nd and 3</a:t>
            </a:r>
            <a:r>
              <a:rPr lang="en-US" baseline="30000" dirty="0"/>
              <a:t>rd</a:t>
            </a:r>
            <a:r>
              <a:rPr lang="en-US" dirty="0"/>
              <a:t> barcodes are added sequentially after a pooling and splitting of cells</a:t>
            </a:r>
          </a:p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barcode is compatible with Illumina sample multiplexing</a:t>
            </a:r>
          </a:p>
          <a:p>
            <a:pPr lvl="1"/>
            <a:r>
              <a:rPr lang="en-US" dirty="0"/>
              <a:t>Each of these corresponds to one “</a:t>
            </a:r>
            <a:r>
              <a:rPr lang="en-US" dirty="0" err="1"/>
              <a:t>sublibrary</a:t>
            </a:r>
            <a:r>
              <a:rPr lang="en-US" dirty="0"/>
              <a:t>”, </a:t>
            </a:r>
            <a:r>
              <a:rPr lang="en-US" dirty="0" err="1"/>
              <a:t>ie</a:t>
            </a:r>
            <a:r>
              <a:rPr lang="en-US" dirty="0"/>
              <a:t> a unique collection of BC1-BC2-BC3 combinations</a:t>
            </a:r>
          </a:p>
          <a:p>
            <a:r>
              <a:rPr lang="en-US" dirty="0"/>
              <a:t>Watch movie here to understand better:</a:t>
            </a:r>
          </a:p>
          <a:p>
            <a:pPr lvl="1"/>
            <a:r>
              <a:rPr lang="en-US" dirty="0">
                <a:hlinkClick r:id="rId2"/>
              </a:rPr>
              <a:t>https://www.youtube.com/watch?v=WqaeZe7mKUc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 descr="Chart, funnel chart&#10;&#10;Description automatically generated">
            <a:extLst>
              <a:ext uri="{FF2B5EF4-FFF2-40B4-BE49-F238E27FC236}">
                <a16:creationId xmlns:a16="http://schemas.microsoft.com/office/drawing/2014/main" id="{6B4B08BB-6515-F84F-B215-BC9EB431B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908" y="1250576"/>
            <a:ext cx="3184310" cy="549162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6923B48-E026-8041-9C31-89F27A5C04FC}"/>
              </a:ext>
            </a:extLst>
          </p:cNvPr>
          <p:cNvSpPr txBox="1"/>
          <p:nvPr/>
        </p:nvSpPr>
        <p:spPr>
          <a:xfrm>
            <a:off x="6050011" y="6488668"/>
            <a:ext cx="3093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Rosenberg, </a:t>
            </a:r>
            <a:r>
              <a:rPr lang="en-US" i="1" dirty="0"/>
              <a:t>et al</a:t>
            </a:r>
            <a:r>
              <a:rPr lang="en-US" dirty="0"/>
              <a:t>, Science, 2018</a:t>
            </a:r>
          </a:p>
        </p:txBody>
      </p:sp>
    </p:spTree>
    <p:extLst>
      <p:ext uri="{BB962C8B-B14F-4D97-AF65-F5344CB8AC3E}">
        <p14:creationId xmlns:p14="http://schemas.microsoft.com/office/powerpoint/2010/main" val="1449933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008A-73A7-3441-B458-E1E57CFF5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0337"/>
            <a:ext cx="8229600" cy="1143000"/>
          </a:xfrm>
        </p:spPr>
        <p:txBody>
          <a:bodyPr/>
          <a:lstStyle/>
          <a:p>
            <a:r>
              <a:rPr lang="en-US" b="1" dirty="0"/>
              <a:t>Benefits to combinatorial 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51CEA-4E3B-F442-8BF0-92558D0ED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process hundreds of thousands or even millions of cells simultaneously from multiple conditions</a:t>
            </a:r>
          </a:p>
          <a:p>
            <a:r>
              <a:rPr lang="en-US" dirty="0"/>
              <a:t>No special equipment needed</a:t>
            </a:r>
          </a:p>
          <a:p>
            <a:r>
              <a:rPr lang="en-US" dirty="0"/>
              <a:t>Cheap per cell and scalable</a:t>
            </a:r>
          </a:p>
          <a:p>
            <a:r>
              <a:rPr lang="en-US" dirty="0"/>
              <a:t>Minimal batch effects</a:t>
            </a:r>
          </a:p>
          <a:p>
            <a:r>
              <a:rPr lang="en-US" dirty="0"/>
              <a:t>Compatible with both fresh and fixed cells or nuclei</a:t>
            </a:r>
          </a:p>
        </p:txBody>
      </p:sp>
    </p:spTree>
    <p:extLst>
      <p:ext uri="{BB962C8B-B14F-4D97-AF65-F5344CB8AC3E}">
        <p14:creationId xmlns:p14="http://schemas.microsoft.com/office/powerpoint/2010/main" val="394032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4051"/>
            <a:ext cx="9144000" cy="819516"/>
          </a:xfrm>
        </p:spPr>
        <p:txBody>
          <a:bodyPr>
            <a:normAutofit/>
          </a:bodyPr>
          <a:lstStyle/>
          <a:p>
            <a:r>
              <a:rPr lang="en-US" b="1" dirty="0"/>
              <a:t>Brief overview of data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64" y="1191673"/>
            <a:ext cx="5110323" cy="52467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Merge oligo-dT and random hexamer versions of the same cell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sz="2000" dirty="0"/>
              <a:t>CTGTAGCC-ACACAGAA-AACGTGAT</a:t>
            </a:r>
            <a:br>
              <a:rPr lang="en-US" sz="2000" dirty="0"/>
            </a:br>
            <a:r>
              <a:rPr lang="en-US" sz="2000" dirty="0"/>
              <a:t>CTGTAGCC-ACACAGAA-GATAGACA</a:t>
            </a:r>
            <a:br>
              <a:rPr lang="en-US" sz="2000" dirty="0"/>
            </a:br>
            <a:r>
              <a:rPr lang="en-US" sz="2000" dirty="0"/>
              <a:t>denote the same cell primed two ways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Determine how many viable “cells” got sequenced (remove debris)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Determine which reads came from which transcripts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Construct cells x genes data matrix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Deconvolute sample-level barcodes to separate multiplexed experimental conditions</a:t>
            </a:r>
          </a:p>
        </p:txBody>
      </p:sp>
      <p:pic>
        <p:nvPicPr>
          <p:cNvPr id="4" name="Picture 3" descr="Screen Shot 2018-02-19 at 2.50.40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08" t="29247" b="30772"/>
          <a:stretch/>
        </p:blipFill>
        <p:spPr>
          <a:xfrm>
            <a:off x="6306604" y="3730834"/>
            <a:ext cx="2657233" cy="17855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30621" y="1444020"/>
            <a:ext cx="961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R1.fastq</a:t>
            </a:r>
          </a:p>
          <a:p>
            <a:pPr algn="ctr"/>
            <a:r>
              <a:rPr lang="en-US" b="1" dirty="0"/>
              <a:t>(cDNA)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99281" y="1444020"/>
            <a:ext cx="17191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R2.fastq</a:t>
            </a:r>
          </a:p>
          <a:p>
            <a:pPr algn="ctr"/>
            <a:r>
              <a:rPr lang="en-US" b="1" dirty="0"/>
              <a:t>(UMI, barcodes)</a:t>
            </a:r>
          </a:p>
        </p:txBody>
      </p:sp>
      <p:sp>
        <p:nvSpPr>
          <p:cNvPr id="10" name="Left Arrow Callout 9"/>
          <p:cNvSpPr/>
          <p:nvPr/>
        </p:nvSpPr>
        <p:spPr>
          <a:xfrm rot="16200000">
            <a:off x="6928560" y="1811554"/>
            <a:ext cx="1413322" cy="2198077"/>
          </a:xfrm>
          <a:prstGeom prst="leftArrowCallout">
            <a:avLst>
              <a:gd name="adj1" fmla="val 11977"/>
              <a:gd name="adj2" fmla="val 11512"/>
              <a:gd name="adj3" fmla="val 25000"/>
              <a:gd name="adj4" fmla="val 18000"/>
            </a:avLst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42C823-0382-864F-B615-9D75CDED51ED}"/>
              </a:ext>
            </a:extLst>
          </p:cNvPr>
          <p:cNvSpPr txBox="1"/>
          <p:nvPr/>
        </p:nvSpPr>
        <p:spPr>
          <a:xfrm>
            <a:off x="2842211" y="6193193"/>
            <a:ext cx="63017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See here for one solution:</a:t>
            </a:r>
          </a:p>
          <a:p>
            <a:pPr algn="r"/>
            <a:r>
              <a:rPr lang="en-US" dirty="0">
                <a:hlinkClick r:id="rId3"/>
              </a:rPr>
              <a:t>https://combine-lab.github.io/alevin-fry-tutorials/2022/split-seq/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262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B7D1CBB-E144-CE46-ADB8-DAAE32DC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Single-cell RNA-seq with full-length transcripts using Smart-seq</a:t>
            </a:r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F4C3B635-A506-574F-9172-0CD55F51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83" y="1143000"/>
            <a:ext cx="8337176" cy="517791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7FA4CF-33EA-494B-A0EF-208B5C2DF4AB}"/>
              </a:ext>
            </a:extLst>
          </p:cNvPr>
          <p:cNvSpPr/>
          <p:nvPr/>
        </p:nvSpPr>
        <p:spPr>
          <a:xfrm>
            <a:off x="4808646" y="6488668"/>
            <a:ext cx="4335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https://doi.org/10.1038/s41587-020-0497-0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43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A2FF-40F5-FD4F-BADB-16D13955F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Best practices for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4B08F-AA03-DD42-9E13-62E494752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1991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Replicates, replicates, replicates!</a:t>
            </a:r>
          </a:p>
          <a:p>
            <a:pPr lvl="1"/>
            <a:r>
              <a:rPr lang="en-US" dirty="0"/>
              <a:t>Some argue that since each cell is a replicate of the next, you don’t need true biological replicates </a:t>
            </a:r>
          </a:p>
          <a:p>
            <a:pPr lvl="2"/>
            <a:r>
              <a:rPr lang="en-US" dirty="0"/>
              <a:t>e.g. multiple human tissue samples, multiple mice, multiple cell culture plates,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Variability in expression, and especially in cell proportions assigned to each cell type, is unfortunately quite large</a:t>
            </a:r>
          </a:p>
          <a:p>
            <a:pPr lvl="1"/>
            <a:r>
              <a:rPr lang="en-US" dirty="0"/>
              <a:t>I am currently recommending labs do &gt;3 replicates per condition to capture and account for this variability</a:t>
            </a:r>
          </a:p>
          <a:p>
            <a:pPr lvl="1"/>
            <a:r>
              <a:rPr lang="en-US" dirty="0"/>
              <a:t>Each replicate should have several thousand cells sequenced at &gt;50k reads/cell, I recommend &gt;10k cells per condition</a:t>
            </a:r>
          </a:p>
        </p:txBody>
      </p:sp>
    </p:spTree>
    <p:extLst>
      <p:ext uri="{BB962C8B-B14F-4D97-AF65-F5344CB8AC3E}">
        <p14:creationId xmlns:p14="http://schemas.microsoft.com/office/powerpoint/2010/main" val="12709166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A2FF-40F5-FD4F-BADB-16D13955F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Best practices for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4B08F-AA03-DD42-9E13-62E494752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Control for batch effects!</a:t>
            </a:r>
          </a:p>
          <a:p>
            <a:pPr lvl="1"/>
            <a:r>
              <a:rPr lang="en-US" dirty="0"/>
              <a:t>10X can only isolate one sample at a time</a:t>
            </a:r>
          </a:p>
          <a:p>
            <a:pPr lvl="1"/>
            <a:r>
              <a:rPr lang="en-US" dirty="0"/>
              <a:t>This means separate isolations for different experimental conditions- a major confounder in doing any statistics</a:t>
            </a:r>
          </a:p>
          <a:p>
            <a:pPr lvl="1"/>
            <a:r>
              <a:rPr lang="en-US" dirty="0"/>
              <a:t>New “Cell Hashing” approaches allow for multiplexing, but may not work for certain cell types (especially in neuro) as it is antibody/lipid mediated, and costs extra</a:t>
            </a:r>
          </a:p>
          <a:p>
            <a:pPr lvl="1"/>
            <a:r>
              <a:rPr lang="en-US" dirty="0"/>
              <a:t>Try to at least get WT_rep1 and MUT_rep1 captured with 10X on the same day if multiplexing is not possible</a:t>
            </a:r>
          </a:p>
          <a:p>
            <a:pPr lvl="1"/>
            <a:r>
              <a:rPr lang="en-US" dirty="0"/>
              <a:t>Other non-10X solutions (e.g. </a:t>
            </a:r>
            <a:r>
              <a:rPr lang="en-US" dirty="0" err="1"/>
              <a:t>SPLiT</a:t>
            </a:r>
            <a:r>
              <a:rPr lang="en-US" dirty="0"/>
              <a:t>-seq/</a:t>
            </a:r>
            <a:r>
              <a:rPr lang="en-US" dirty="0" err="1"/>
              <a:t>ParseBio</a:t>
            </a:r>
            <a:r>
              <a:rPr lang="en-US" dirty="0"/>
              <a:t>) may be more appropriate for complex experimental setups with multiple conditions, or tissues where Cell Hashing less effective</a:t>
            </a:r>
          </a:p>
        </p:txBody>
      </p:sp>
    </p:spTree>
    <p:extLst>
      <p:ext uri="{BB962C8B-B14F-4D97-AF65-F5344CB8AC3E}">
        <p14:creationId xmlns:p14="http://schemas.microsoft.com/office/powerpoint/2010/main" val="994073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A2FF-40F5-FD4F-BADB-16D13955F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Best practices for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4B08F-AA03-DD42-9E13-62E494752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>
            <a:normAutofit fontScale="92500"/>
          </a:bodyPr>
          <a:lstStyle/>
          <a:p>
            <a:r>
              <a:rPr lang="en-US" dirty="0"/>
              <a:t>Other considerations</a:t>
            </a:r>
          </a:p>
          <a:p>
            <a:pPr lvl="1"/>
            <a:r>
              <a:rPr lang="en-US" dirty="0"/>
              <a:t>Unknown whether cell size plays a role in isolation. Do larger cells get stuck in microfluidics channels and not get discovered? You only get what you get…</a:t>
            </a:r>
          </a:p>
          <a:p>
            <a:pPr lvl="1"/>
            <a:r>
              <a:rPr lang="en-US" dirty="0"/>
              <a:t>Data are very sparse, lots of 0s. Essentially probing expression of only top 10-20% expressed genes</a:t>
            </a:r>
          </a:p>
          <a:p>
            <a:pPr lvl="2"/>
            <a:r>
              <a:rPr lang="en-US" dirty="0"/>
              <a:t>If lab is interested in genes known to be lowly expressed (many transcription factors are!), </a:t>
            </a:r>
            <a:r>
              <a:rPr lang="en-US" dirty="0" err="1"/>
              <a:t>scRNA</a:t>
            </a:r>
            <a:r>
              <a:rPr lang="en-US" dirty="0"/>
              <a:t>-seq may not be appropriate</a:t>
            </a:r>
          </a:p>
          <a:p>
            <a:pPr lvl="1"/>
            <a:r>
              <a:rPr lang="en-US" dirty="0"/>
              <a:t>Can sequence whole cells or just nuclei</a:t>
            </a:r>
          </a:p>
          <a:p>
            <a:pPr lvl="2"/>
            <a:r>
              <a:rPr lang="en-US" dirty="0"/>
              <a:t>This is especially relevant for cell type annotation, </a:t>
            </a:r>
            <a:r>
              <a:rPr lang="en-US" dirty="0" err="1"/>
              <a:t>ie</a:t>
            </a:r>
            <a:r>
              <a:rPr lang="en-US" dirty="0"/>
              <a:t> cell surface receptors won’t be detectable in snRNA-seq data</a:t>
            </a:r>
          </a:p>
        </p:txBody>
      </p:sp>
    </p:spTree>
    <p:extLst>
      <p:ext uri="{BB962C8B-B14F-4D97-AF65-F5344CB8AC3E}">
        <p14:creationId xmlns:p14="http://schemas.microsoft.com/office/powerpoint/2010/main" val="7274411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38"/>
            <a:ext cx="8229600" cy="1143000"/>
          </a:xfrm>
        </p:spPr>
        <p:txBody>
          <a:bodyPr/>
          <a:lstStyle/>
          <a:p>
            <a:r>
              <a:rPr lang="en-US" b="1" dirty="0"/>
              <a:t>Seurat streamlines data analysis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540665" y="1600200"/>
            <a:ext cx="3521930" cy="4525963"/>
          </a:xfrm>
        </p:spPr>
        <p:txBody>
          <a:bodyPr/>
          <a:lstStyle/>
          <a:p>
            <a:r>
              <a:rPr lang="en-US" dirty="0"/>
              <a:t>Helpful vignettes</a:t>
            </a:r>
          </a:p>
          <a:p>
            <a:r>
              <a:rPr lang="en-US" dirty="0"/>
              <a:t>Reads in data in multiple formats, including </a:t>
            </a:r>
            <a:r>
              <a:rPr lang="en-US" dirty="0" err="1"/>
              <a:t>CellRanger</a:t>
            </a:r>
            <a:r>
              <a:rPr lang="en-US" dirty="0"/>
              <a:t> output</a:t>
            </a:r>
          </a:p>
          <a:p>
            <a:r>
              <a:rPr lang="en-US" dirty="0"/>
              <a:t>Enables analysis and exploration of single-cell data</a:t>
            </a:r>
          </a:p>
        </p:txBody>
      </p:sp>
      <p:pic>
        <p:nvPicPr>
          <p:cNvPr id="4" name="Picture 3" descr="Screen Shot 2020-03-20 at 9.23.1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19" y="1075757"/>
            <a:ext cx="4954864" cy="57008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22070" y="6211669"/>
            <a:ext cx="35219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https://satijalab.org/seurat/</a:t>
            </a:r>
          </a:p>
          <a:p>
            <a:r>
              <a:rPr lang="en-US" dirty="0">
                <a:hlinkClick r:id="rId3"/>
              </a:rPr>
              <a:t>https://github.com/satijalab/seurat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88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26F7-890D-D64D-A206-C35FD196F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 for my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16E0A-04CC-BF47-88F6-4380C3B52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046" y="1417638"/>
            <a:ext cx="8444754" cy="554018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Day 1</a:t>
            </a:r>
          </a:p>
          <a:p>
            <a:pPr lvl="1"/>
            <a:r>
              <a:rPr lang="en-US" sz="2400" dirty="0"/>
              <a:t>Rationale: Why do single-cell RNA-seq?</a:t>
            </a:r>
          </a:p>
          <a:p>
            <a:pPr lvl="1"/>
            <a:r>
              <a:rPr lang="en-US" sz="2400" dirty="0"/>
              <a:t>Overview of experimental methodologies/platforms</a:t>
            </a:r>
          </a:p>
          <a:p>
            <a:pPr lvl="1"/>
            <a:r>
              <a:rPr lang="en-US" sz="2400" dirty="0"/>
              <a:t>Best practices for experimental design</a:t>
            </a:r>
          </a:p>
          <a:p>
            <a:pPr lvl="1"/>
            <a:r>
              <a:rPr lang="en-US" sz="2400" dirty="0"/>
              <a:t>Overview of data processing tools</a:t>
            </a:r>
          </a:p>
          <a:p>
            <a:pPr lvl="1"/>
            <a:r>
              <a:rPr lang="en-US" sz="2400" dirty="0"/>
              <a:t>Workshop: Begin analysis of </a:t>
            </a:r>
            <a:r>
              <a:rPr lang="en-US" sz="2400" dirty="0" err="1"/>
              <a:t>scRNA</a:t>
            </a:r>
            <a:r>
              <a:rPr lang="en-US" sz="2400" dirty="0"/>
              <a:t>-seq data from E18 mouse cortex</a:t>
            </a:r>
          </a:p>
          <a:p>
            <a:r>
              <a:rPr lang="en-US" dirty="0"/>
              <a:t>Day 2</a:t>
            </a:r>
          </a:p>
          <a:p>
            <a:pPr lvl="1"/>
            <a:r>
              <a:rPr lang="en-US" sz="2400" dirty="0"/>
              <a:t>Workshop: Continue analysis of </a:t>
            </a:r>
            <a:r>
              <a:rPr lang="en-US" sz="2400" dirty="0" err="1"/>
              <a:t>scRNA</a:t>
            </a:r>
            <a:r>
              <a:rPr lang="en-US" sz="2400" dirty="0"/>
              <a:t>-seq data from E18 mouse cortex</a:t>
            </a:r>
          </a:p>
          <a:p>
            <a:pPr lvl="1"/>
            <a:r>
              <a:rPr lang="en-US" sz="2400" dirty="0"/>
              <a:t>Overview of cell type annotation</a:t>
            </a:r>
          </a:p>
          <a:p>
            <a:pPr lvl="1"/>
            <a:r>
              <a:rPr lang="en-US" sz="2400" dirty="0"/>
              <a:t>Overview of data handling with multiple conditions and differential expression</a:t>
            </a:r>
          </a:p>
          <a:p>
            <a:pPr lvl="1"/>
            <a:r>
              <a:rPr lang="en-US" sz="2400" dirty="0"/>
              <a:t>Overview of </a:t>
            </a:r>
            <a:r>
              <a:rPr lang="en-US" sz="2400" dirty="0" err="1"/>
              <a:t>pseudotiming</a:t>
            </a:r>
            <a:r>
              <a:rPr lang="en-US" sz="2400" dirty="0"/>
              <a:t> </a:t>
            </a:r>
          </a:p>
          <a:p>
            <a:pPr lvl="1"/>
            <a:r>
              <a:rPr lang="en-US" sz="2400" dirty="0"/>
              <a:t>Brief discussion of other </a:t>
            </a:r>
            <a:r>
              <a:rPr lang="en-US" sz="2400" dirty="0" err="1"/>
              <a:t>scRNA</a:t>
            </a:r>
            <a:r>
              <a:rPr lang="en-US" sz="2400" dirty="0"/>
              <a:t>-adjacent approaches to be aware of</a:t>
            </a:r>
          </a:p>
          <a:p>
            <a:pPr lvl="1"/>
            <a:r>
              <a:rPr lang="en-US" sz="2400" dirty="0"/>
              <a:t>List of other available resources</a:t>
            </a:r>
          </a:p>
        </p:txBody>
      </p:sp>
    </p:spTree>
    <p:extLst>
      <p:ext uri="{BB962C8B-B14F-4D97-AF65-F5344CB8AC3E}">
        <p14:creationId xmlns:p14="http://schemas.microsoft.com/office/powerpoint/2010/main" val="21130073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30438"/>
            <a:ext cx="9062595" cy="1143000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scanpy</a:t>
            </a:r>
            <a:r>
              <a:rPr lang="en-US" b="1" dirty="0"/>
              <a:t> is a similar framework in Python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540665" y="1062318"/>
            <a:ext cx="3521930" cy="5063845"/>
          </a:xfrm>
        </p:spPr>
        <p:txBody>
          <a:bodyPr>
            <a:normAutofit/>
          </a:bodyPr>
          <a:lstStyle/>
          <a:p>
            <a:r>
              <a:rPr lang="en-US" dirty="0"/>
              <a:t>Helpful tutorials</a:t>
            </a:r>
          </a:p>
          <a:p>
            <a:r>
              <a:rPr lang="en-US" dirty="0"/>
              <a:t>Reads in data in multiple formats, including </a:t>
            </a:r>
            <a:r>
              <a:rPr lang="en-US" dirty="0" err="1"/>
              <a:t>CellRanger</a:t>
            </a:r>
            <a:r>
              <a:rPr lang="en-US" dirty="0"/>
              <a:t> output</a:t>
            </a:r>
          </a:p>
          <a:p>
            <a:r>
              <a:rPr lang="en-US" dirty="0"/>
              <a:t>Enables analysis and exploration of single-cell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97637" y="6211669"/>
            <a:ext cx="40513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https://scanpy.readthedocs.io/en/stable/</a:t>
            </a:r>
          </a:p>
          <a:p>
            <a:r>
              <a:rPr lang="en-US" dirty="0">
                <a:hlinkClick r:id="rId3"/>
              </a:rPr>
              <a:t>https://github.com/theislab/scanpy</a:t>
            </a:r>
            <a:endParaRPr lang="en-US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0FB79CA-CAC6-9048-9CD9-9978BB76C9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24" y="1740605"/>
            <a:ext cx="5516641" cy="337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141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Alevin/alevin-fry:</a:t>
            </a:r>
            <a:br>
              <a:rPr lang="en-US" b="1" dirty="0"/>
            </a:br>
            <a:r>
              <a:rPr lang="en-US" b="1" dirty="0"/>
              <a:t>Open-source alternative to </a:t>
            </a:r>
            <a:r>
              <a:rPr lang="en-US" b="1" dirty="0" err="1"/>
              <a:t>CellRanger</a:t>
            </a:r>
            <a:endParaRPr lang="en-US" b="1" dirty="0"/>
          </a:p>
        </p:txBody>
      </p:sp>
      <p:sp>
        <p:nvSpPr>
          <p:cNvPr id="166" name="Content Placeholder 165"/>
          <p:cNvSpPr>
            <a:spLocks noGrp="1"/>
          </p:cNvSpPr>
          <p:nvPr>
            <p:ph idx="1"/>
          </p:nvPr>
        </p:nvSpPr>
        <p:spPr>
          <a:xfrm>
            <a:off x="183085" y="1600200"/>
            <a:ext cx="8853339" cy="433447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My current preference for single-cell data processing</a:t>
            </a:r>
          </a:p>
          <a:p>
            <a:r>
              <a:rPr lang="en-US" dirty="0"/>
              <a:t>Written and supported by Rob </a:t>
            </a:r>
            <a:r>
              <a:rPr lang="en-US" dirty="0" err="1"/>
              <a:t>Patro’s</a:t>
            </a:r>
            <a:r>
              <a:rPr lang="en-US" dirty="0"/>
              <a:t> lab</a:t>
            </a:r>
          </a:p>
          <a:p>
            <a:pPr lvl="1"/>
            <a:r>
              <a:rPr lang="en-US" dirty="0"/>
              <a:t>Same group that wrote Salmon for bulk RNA-seq transcript quantification (alevin is within the salmon ecosystem)</a:t>
            </a:r>
          </a:p>
          <a:p>
            <a:pPr lvl="1"/>
            <a:r>
              <a:rPr lang="en-US" dirty="0"/>
              <a:t>With contributions by UNC’s Mike Love</a:t>
            </a:r>
          </a:p>
          <a:p>
            <a:r>
              <a:rPr lang="en-US" dirty="0"/>
              <a:t>Can handle data from 10X, </a:t>
            </a:r>
            <a:r>
              <a:rPr lang="en-US" dirty="0" err="1"/>
              <a:t>SPLiT</a:t>
            </a:r>
            <a:r>
              <a:rPr lang="en-US" dirty="0"/>
              <a:t>-seq/</a:t>
            </a:r>
            <a:r>
              <a:rPr lang="en-US" dirty="0" err="1"/>
              <a:t>ParseBio</a:t>
            </a:r>
            <a:r>
              <a:rPr lang="en-US" dirty="0"/>
              <a:t>, and others</a:t>
            </a:r>
          </a:p>
          <a:p>
            <a:r>
              <a:rPr lang="en-US" dirty="0"/>
              <a:t>Can also process spatial transcriptomic data (e.g. 10X </a:t>
            </a:r>
            <a:r>
              <a:rPr lang="en-US" dirty="0" err="1"/>
              <a:t>Visium</a:t>
            </a:r>
            <a:r>
              <a:rPr lang="en-US" dirty="0"/>
              <a:t>)</a:t>
            </a:r>
          </a:p>
          <a:p>
            <a:r>
              <a:rPr lang="en-US" dirty="0"/>
              <a:t>Alevin-fry will eventually replace alevin completely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6ABEA0A4-2DD7-C745-A273-EA88F19D8116}"/>
              </a:ext>
            </a:extLst>
          </p:cNvPr>
          <p:cNvSpPr txBox="1"/>
          <p:nvPr/>
        </p:nvSpPr>
        <p:spPr>
          <a:xfrm>
            <a:off x="3749190" y="5934670"/>
            <a:ext cx="53948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https://alevin-fry.readthedocs.io/en/latest/</a:t>
            </a:r>
            <a:endParaRPr lang="en-US" dirty="0"/>
          </a:p>
          <a:p>
            <a:r>
              <a:rPr lang="en-US" dirty="0">
                <a:hlinkClick r:id="rId3"/>
              </a:rPr>
              <a:t>https://combine-lab.github.io/alevin-fry-tutorials/#blog</a:t>
            </a:r>
            <a:endParaRPr lang="en-US" dirty="0"/>
          </a:p>
          <a:p>
            <a:r>
              <a:rPr lang="en-US" dirty="0">
                <a:hlinkClick r:id="rId4"/>
              </a:rPr>
              <a:t>https://github.com/COMBINE-lab/salmon/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205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  <p:sp>
        <p:nvSpPr>
          <p:cNvPr id="166" name="Content Placeholder 165"/>
          <p:cNvSpPr>
            <a:spLocks noGrp="1"/>
          </p:cNvSpPr>
          <p:nvPr>
            <p:ph idx="1"/>
          </p:nvPr>
        </p:nvSpPr>
        <p:spPr>
          <a:xfrm>
            <a:off x="183085" y="1600200"/>
            <a:ext cx="4376351" cy="468563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Complex tissues contain lots of diverse cell types at different proportions</a:t>
            </a:r>
          </a:p>
          <a:p>
            <a:r>
              <a:rPr lang="en-US" dirty="0"/>
              <a:t>Profiling gene expression of tissue in bulk provides essentially a population-wide average, which can vary based on cellular composition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462903" y="2001429"/>
            <a:ext cx="2045202" cy="2358102"/>
            <a:chOff x="1212761" y="2874298"/>
            <a:chExt cx="2045202" cy="2358102"/>
          </a:xfrm>
        </p:grpSpPr>
        <p:sp>
          <p:nvSpPr>
            <p:cNvPr id="5" name="Oval 4"/>
            <p:cNvSpPr/>
            <p:nvPr/>
          </p:nvSpPr>
          <p:spPr>
            <a:xfrm>
              <a:off x="1212761" y="35887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286503" y="37411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365161" y="36395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435621" y="378378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291419" y="34707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 flipH="1">
              <a:off x="1415961" y="351503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flipH="1">
              <a:off x="1489703" y="36674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 flipH="1">
              <a:off x="1568361" y="356583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 flipH="1">
              <a:off x="1638821" y="371004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 flipH="1">
              <a:off x="1494619" y="33970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rot="16200000" flipV="1">
              <a:off x="1296341" y="40246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 rot="16200000" flipV="1">
              <a:off x="1370083" y="41770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 rot="16200000" flipV="1">
              <a:off x="1448741" y="407547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 rot="16200000" flipV="1">
              <a:off x="1519201" y="4219679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 rot="16200000" flipV="1">
              <a:off x="1374999" y="390668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 rot="16200000" flipH="1" flipV="1">
              <a:off x="1499541" y="39509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 rot="16200000" flipH="1" flipV="1">
              <a:off x="1573283" y="41033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 rot="16200000" flipH="1" flipV="1">
              <a:off x="1651941" y="40017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 rot="16200000" flipH="1" flipV="1">
              <a:off x="1722401" y="414593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 rot="16200000" flipH="1" flipV="1">
              <a:off x="1578199" y="383294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 flipH="1">
              <a:off x="1642115" y="34101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 flipH="1">
              <a:off x="1715857" y="35625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flipH="1">
              <a:off x="1794515" y="346095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 flipH="1">
              <a:off x="1864975" y="360516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 flipH="1">
              <a:off x="1720773" y="32921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1845315" y="333641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1919057" y="348881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1997715" y="338721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2068175" y="353142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1923973" y="321842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5400000" flipH="1" flipV="1">
              <a:off x="1725695" y="38460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5400000" flipH="1" flipV="1">
              <a:off x="1799437" y="399845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rot="5400000" flipH="1" flipV="1">
              <a:off x="1878095" y="38968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5400000" flipH="1" flipV="1">
              <a:off x="1948555" y="404105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 rot="5400000" flipH="1" flipV="1">
              <a:off x="1804353" y="372806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 rot="5400000" flipV="1">
              <a:off x="1928895" y="37723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 rot="5400000" flipV="1">
              <a:off x="2002637" y="392471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 rot="5400000" flipV="1">
              <a:off x="2081295" y="38231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 rot="5400000" flipV="1">
              <a:off x="2151755" y="396731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 rot="5400000" flipV="1">
              <a:off x="2007553" y="36543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1322567" y="44540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1396309" y="46064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1474967" y="4504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1545427" y="464902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1401225" y="433602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 flipH="1">
              <a:off x="1525767" y="43802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 flipH="1">
              <a:off x="1599509" y="45326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 flipH="1">
              <a:off x="1678167" y="44310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 flipH="1">
              <a:off x="1748627" y="457527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 flipH="1">
              <a:off x="1604425" y="42622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 rot="16200000" flipV="1">
              <a:off x="1406147" y="48899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 rot="16200000" flipV="1">
              <a:off x="1479889" y="50423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 rot="16200000" flipV="1">
              <a:off x="1558547" y="49407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 rot="16200000" flipV="1">
              <a:off x="1629007" y="508491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 rot="16200000" flipV="1">
              <a:off x="1484805" y="47719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 rot="16200000" flipH="1" flipV="1">
              <a:off x="1609347" y="481616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 rot="16200000" flipH="1" flipV="1">
              <a:off x="1683089" y="49685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 rot="16200000" flipH="1" flipV="1">
              <a:off x="1761747" y="48669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 rot="16200000" flipH="1" flipV="1">
              <a:off x="1832207" y="5011174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 rot="16200000" flipH="1" flipV="1">
              <a:off x="1688005" y="469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 flipH="1">
              <a:off x="1751921" y="427539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flipH="1">
              <a:off x="1825663" y="44277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flipH="1">
              <a:off x="1904321" y="4326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/>
            <p:cNvSpPr/>
            <p:nvPr/>
          </p:nvSpPr>
          <p:spPr>
            <a:xfrm flipH="1">
              <a:off x="1974781" y="447040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 flipH="1">
              <a:off x="1830579" y="415740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1955121" y="420165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2028863" y="435405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>
              <a:off x="2107521" y="4252452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2177981" y="439665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2033779" y="408366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/>
            <p:cNvSpPr/>
            <p:nvPr/>
          </p:nvSpPr>
          <p:spPr>
            <a:xfrm rot="5400000" flipH="1" flipV="1">
              <a:off x="1835501" y="47112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/>
            <p:cNvSpPr/>
            <p:nvPr/>
          </p:nvSpPr>
          <p:spPr>
            <a:xfrm rot="5400000" flipH="1" flipV="1">
              <a:off x="1909243" y="486369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 rot="5400000" flipH="1" flipV="1">
              <a:off x="1987901" y="47620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 rot="5400000" flipH="1" flipV="1">
              <a:off x="2058361" y="490629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/>
            <p:cNvSpPr/>
            <p:nvPr/>
          </p:nvSpPr>
          <p:spPr>
            <a:xfrm rot="5400000" flipH="1" flipV="1">
              <a:off x="1914159" y="459330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 rot="5400000" flipV="1">
              <a:off x="2038701" y="46375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 rot="5400000" flipV="1">
              <a:off x="2112443" y="47899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 rot="5400000" flipV="1">
              <a:off x="2191101" y="468834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/>
            <p:cNvSpPr/>
            <p:nvPr/>
          </p:nvSpPr>
          <p:spPr>
            <a:xfrm rot="5400000" flipV="1">
              <a:off x="2261561" y="483255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 rot="5400000" flipV="1">
              <a:off x="2117359" y="451956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2061679" y="324464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2135421" y="339704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>
              <a:off x="2214079" y="329544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2284539" y="34396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2140337" y="31266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 flipH="1">
              <a:off x="2264879" y="31709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 flipH="1">
              <a:off x="2338621" y="332330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/>
            <p:cNvSpPr/>
            <p:nvPr/>
          </p:nvSpPr>
          <p:spPr>
            <a:xfrm flipH="1">
              <a:off x="2417279" y="32217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/>
            <p:cNvSpPr/>
            <p:nvPr/>
          </p:nvSpPr>
          <p:spPr>
            <a:xfrm flipH="1">
              <a:off x="2487739" y="336591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/>
            <p:cNvSpPr/>
            <p:nvPr/>
          </p:nvSpPr>
          <p:spPr>
            <a:xfrm flipH="1">
              <a:off x="2343537" y="30529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/>
            <p:cNvSpPr/>
            <p:nvPr/>
          </p:nvSpPr>
          <p:spPr>
            <a:xfrm rot="16200000" flipV="1">
              <a:off x="2145259" y="36805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/>
            <p:cNvSpPr/>
            <p:nvPr/>
          </p:nvSpPr>
          <p:spPr>
            <a:xfrm rot="16200000" flipV="1">
              <a:off x="2219001" y="383294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/>
            <p:cNvSpPr/>
            <p:nvPr/>
          </p:nvSpPr>
          <p:spPr>
            <a:xfrm rot="16200000" flipV="1">
              <a:off x="2297659" y="37313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/>
            <p:cNvSpPr/>
            <p:nvPr/>
          </p:nvSpPr>
          <p:spPr>
            <a:xfrm rot="16200000" flipV="1">
              <a:off x="2368119" y="387554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/>
            <p:cNvSpPr/>
            <p:nvPr/>
          </p:nvSpPr>
          <p:spPr>
            <a:xfrm rot="16200000" flipV="1">
              <a:off x="2223917" y="356255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/>
            <p:cNvSpPr/>
            <p:nvPr/>
          </p:nvSpPr>
          <p:spPr>
            <a:xfrm rot="16200000" flipH="1" flipV="1">
              <a:off x="2348459" y="36068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/>
            <p:cNvSpPr/>
            <p:nvPr/>
          </p:nvSpPr>
          <p:spPr>
            <a:xfrm rot="16200000" flipH="1" flipV="1">
              <a:off x="2422201" y="37592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/>
            <p:cNvSpPr/>
            <p:nvPr/>
          </p:nvSpPr>
          <p:spPr>
            <a:xfrm rot="16200000" flipH="1" flipV="1">
              <a:off x="2500859" y="365760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 rot="16200000" flipH="1" flipV="1">
              <a:off x="2571319" y="380180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 rot="16200000" flipH="1" flipV="1">
              <a:off x="2427117" y="3488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 flipH="1">
              <a:off x="2491033" y="30660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 flipH="1">
              <a:off x="2564775" y="32184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/>
            <p:cNvSpPr/>
            <p:nvPr/>
          </p:nvSpPr>
          <p:spPr>
            <a:xfrm flipH="1">
              <a:off x="2643433" y="31168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/>
            <p:cNvSpPr/>
            <p:nvPr/>
          </p:nvSpPr>
          <p:spPr>
            <a:xfrm flipH="1">
              <a:off x="2713893" y="326103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 flipH="1">
              <a:off x="2569691" y="294804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2694233" y="299228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/>
            <p:cNvSpPr/>
            <p:nvPr/>
          </p:nvSpPr>
          <p:spPr>
            <a:xfrm>
              <a:off x="2767975" y="31446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>
              <a:off x="2846633" y="30430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/>
            <p:cNvSpPr/>
            <p:nvPr/>
          </p:nvSpPr>
          <p:spPr>
            <a:xfrm>
              <a:off x="2917093" y="318729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2772891" y="287429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 rot="5400000" flipH="1" flipV="1">
              <a:off x="2574613" y="350192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 rot="5400000" flipH="1" flipV="1">
              <a:off x="2648355" y="365432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 rot="5400000" flipH="1" flipV="1">
              <a:off x="2727013" y="35527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 rot="5400000" flipH="1" flipV="1">
              <a:off x="2797473" y="369692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/>
            <p:cNvSpPr/>
            <p:nvPr/>
          </p:nvSpPr>
          <p:spPr>
            <a:xfrm rot="5400000" flipH="1" flipV="1">
              <a:off x="2653271" y="338393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/>
            <p:cNvSpPr/>
            <p:nvPr/>
          </p:nvSpPr>
          <p:spPr>
            <a:xfrm rot="5400000" flipV="1">
              <a:off x="2777813" y="342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/>
            <p:cNvSpPr/>
            <p:nvPr/>
          </p:nvSpPr>
          <p:spPr>
            <a:xfrm rot="5400000" flipV="1">
              <a:off x="2851555" y="358058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/>
            <p:cNvSpPr/>
            <p:nvPr/>
          </p:nvSpPr>
          <p:spPr>
            <a:xfrm rot="5400000" flipV="1">
              <a:off x="2930213" y="347898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/>
            <p:cNvSpPr/>
            <p:nvPr/>
          </p:nvSpPr>
          <p:spPr>
            <a:xfrm rot="5400000" flipV="1">
              <a:off x="3000673" y="362318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/>
            <p:cNvSpPr/>
            <p:nvPr/>
          </p:nvSpPr>
          <p:spPr>
            <a:xfrm rot="5400000" flipV="1">
              <a:off x="2856471" y="3310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2171485" y="41098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2245227" y="42622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/>
            <p:cNvSpPr/>
            <p:nvPr/>
          </p:nvSpPr>
          <p:spPr>
            <a:xfrm>
              <a:off x="2323885" y="41606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/>
            <p:cNvSpPr/>
            <p:nvPr/>
          </p:nvSpPr>
          <p:spPr>
            <a:xfrm>
              <a:off x="2394345" y="43048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/>
            <p:cNvSpPr/>
            <p:nvPr/>
          </p:nvSpPr>
          <p:spPr>
            <a:xfrm>
              <a:off x="2250143" y="399189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 flipH="1">
              <a:off x="2374685" y="40361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 flipH="1">
              <a:off x="2448427" y="418854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 flipH="1">
              <a:off x="2527085" y="40869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 flipH="1">
              <a:off x="2597545" y="4231148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/>
            <p:cNvSpPr/>
            <p:nvPr/>
          </p:nvSpPr>
          <p:spPr>
            <a:xfrm flipH="1">
              <a:off x="2453343" y="391815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 rot="16200000" flipV="1">
              <a:off x="2255065" y="45457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 rot="16200000" flipV="1">
              <a:off x="2328807" y="4698180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/>
            <p:cNvSpPr/>
            <p:nvPr/>
          </p:nvSpPr>
          <p:spPr>
            <a:xfrm rot="16200000" flipV="1">
              <a:off x="2407465" y="45965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/>
            <p:cNvSpPr/>
            <p:nvPr/>
          </p:nvSpPr>
          <p:spPr>
            <a:xfrm rot="16200000" flipV="1">
              <a:off x="2477925" y="474078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 rot="16200000" flipV="1">
              <a:off x="2333723" y="442779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 rot="16200000" flipH="1" flipV="1">
              <a:off x="2458265" y="447203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 rot="16200000" flipH="1" flipV="1">
              <a:off x="2532007" y="462443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 rot="16200000" flipH="1" flipV="1">
              <a:off x="2610665" y="452283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 rot="16200000" flipH="1" flipV="1">
              <a:off x="2681125" y="466704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/>
            <p:cNvSpPr/>
            <p:nvPr/>
          </p:nvSpPr>
          <p:spPr>
            <a:xfrm rot="16200000" flipH="1" flipV="1">
              <a:off x="2536923" y="435405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 flipH="1">
              <a:off x="2600839" y="39312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/>
            <p:cNvSpPr/>
            <p:nvPr/>
          </p:nvSpPr>
          <p:spPr>
            <a:xfrm flipH="1">
              <a:off x="2674581" y="408366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/>
            <p:cNvSpPr/>
            <p:nvPr/>
          </p:nvSpPr>
          <p:spPr>
            <a:xfrm flipH="1">
              <a:off x="2753239" y="39820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/>
            <p:cNvSpPr/>
            <p:nvPr/>
          </p:nvSpPr>
          <p:spPr>
            <a:xfrm flipH="1">
              <a:off x="2823699" y="41262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/>
            <p:cNvSpPr/>
            <p:nvPr/>
          </p:nvSpPr>
          <p:spPr>
            <a:xfrm flipH="1">
              <a:off x="2679497" y="38132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2804039" y="385752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2877781" y="400992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2956439" y="390832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3026899" y="405252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2882697" y="37395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 rot="5400000" flipH="1" flipV="1">
              <a:off x="2684419" y="43671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/>
            <p:cNvSpPr/>
            <p:nvPr/>
          </p:nvSpPr>
          <p:spPr>
            <a:xfrm rot="5400000" flipH="1" flipV="1">
              <a:off x="2758161" y="45195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/>
            <p:cNvSpPr/>
            <p:nvPr/>
          </p:nvSpPr>
          <p:spPr>
            <a:xfrm rot="5400000" flipH="1" flipV="1">
              <a:off x="2836819" y="44179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/>
            <p:cNvSpPr/>
            <p:nvPr/>
          </p:nvSpPr>
          <p:spPr>
            <a:xfrm rot="5400000" flipH="1" flipV="1">
              <a:off x="2907279" y="456216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/>
            <p:cNvSpPr/>
            <p:nvPr/>
          </p:nvSpPr>
          <p:spPr>
            <a:xfrm rot="5400000" flipH="1" flipV="1">
              <a:off x="2763077" y="42491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/>
            <p:cNvSpPr/>
            <p:nvPr/>
          </p:nvSpPr>
          <p:spPr>
            <a:xfrm rot="5400000" flipV="1">
              <a:off x="2887619" y="429341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/>
            <p:cNvSpPr/>
            <p:nvPr/>
          </p:nvSpPr>
          <p:spPr>
            <a:xfrm rot="5400000" flipV="1">
              <a:off x="2961361" y="444581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/>
            <p:cNvSpPr/>
            <p:nvPr/>
          </p:nvSpPr>
          <p:spPr>
            <a:xfrm rot="5400000" flipV="1">
              <a:off x="3040019" y="43442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/>
            <p:cNvSpPr/>
            <p:nvPr/>
          </p:nvSpPr>
          <p:spPr>
            <a:xfrm rot="5400000" flipV="1">
              <a:off x="3110479" y="44884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/>
            <p:cNvSpPr/>
            <p:nvPr/>
          </p:nvSpPr>
          <p:spPr>
            <a:xfrm rot="5400000" flipV="1">
              <a:off x="2966277" y="41754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67" name="Table 1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555713"/>
              </p:ext>
            </p:extLst>
          </p:nvPr>
        </p:nvGraphicFramePr>
        <p:xfrm>
          <a:off x="5144626" y="4658047"/>
          <a:ext cx="2960436" cy="1173480"/>
        </p:xfrm>
        <a:graphic>
          <a:graphicData uri="http://schemas.openxmlformats.org/drawingml/2006/table">
            <a:tbl>
              <a:tblPr/>
              <a:tblGrid>
                <a:gridCol w="5847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5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37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16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746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30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Yellow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TISSUE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GeneA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15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20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GeneB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18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GeneC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GeneD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25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15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5051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136"/>
            <a:ext cx="9144000" cy="67609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  <p:grpSp>
        <p:nvGrpSpPr>
          <p:cNvPr id="327" name="Group 326"/>
          <p:cNvGrpSpPr/>
          <p:nvPr/>
        </p:nvGrpSpPr>
        <p:grpSpPr>
          <a:xfrm>
            <a:off x="2265804" y="656872"/>
            <a:ext cx="1750530" cy="2735514"/>
            <a:chOff x="1212761" y="2036408"/>
            <a:chExt cx="2045202" cy="3195992"/>
          </a:xfrm>
        </p:grpSpPr>
        <p:sp>
          <p:nvSpPr>
            <p:cNvPr id="4" name="Oval 3"/>
            <p:cNvSpPr/>
            <p:nvPr/>
          </p:nvSpPr>
          <p:spPr>
            <a:xfrm>
              <a:off x="1212761" y="35887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286503" y="37411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365161" y="36395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435621" y="378378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291419" y="34707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 flipH="1">
              <a:off x="1415961" y="351503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 flipH="1">
              <a:off x="1489703" y="36674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flipH="1">
              <a:off x="1568361" y="356583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 flipH="1">
              <a:off x="1638821" y="371004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 flipH="1">
              <a:off x="1494619" y="33970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 rot="16200000" flipV="1">
              <a:off x="1296341" y="40246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rot="16200000" flipV="1">
              <a:off x="1370083" y="41770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 rot="16200000" flipV="1">
              <a:off x="1448741" y="407547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 rot="16200000" flipV="1">
              <a:off x="1519201" y="4219679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 rot="16200000" flipV="1">
              <a:off x="1374999" y="390668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 rot="16200000" flipH="1" flipV="1">
              <a:off x="1499541" y="39509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 rot="16200000" flipH="1" flipV="1">
              <a:off x="1573283" y="41033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 rot="16200000" flipH="1" flipV="1">
              <a:off x="1651941" y="40017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 rot="16200000" flipH="1" flipV="1">
              <a:off x="1722401" y="414593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 rot="16200000" flipH="1" flipV="1">
              <a:off x="1578199" y="383294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 flipH="1">
              <a:off x="1642115" y="34101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 flipH="1">
              <a:off x="1715857" y="35625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 flipH="1">
              <a:off x="1794515" y="346095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flipH="1">
              <a:off x="1864975" y="360516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 flipH="1">
              <a:off x="1720773" y="32921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1845315" y="333641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1919057" y="348881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1997715" y="338721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2068175" y="353142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1923973" y="321842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 rot="5400000" flipH="1" flipV="1">
              <a:off x="1725695" y="38460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5400000" flipH="1" flipV="1">
              <a:off x="1799437" y="399845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5400000" flipH="1" flipV="1">
              <a:off x="1878095" y="38968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rot="5400000" flipH="1" flipV="1">
              <a:off x="1948555" y="404105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5400000" flipH="1" flipV="1">
              <a:off x="1804353" y="372806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 rot="5400000" flipV="1">
              <a:off x="1928895" y="37723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 rot="5400000" flipV="1">
              <a:off x="2002637" y="392471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 rot="5400000" flipV="1">
              <a:off x="2081295" y="38231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 rot="5400000" flipV="1">
              <a:off x="2151755" y="396731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 rot="5400000" flipV="1">
              <a:off x="2007553" y="36543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1322567" y="44540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1396309" y="46064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1474967" y="4504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1545427" y="464902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1401225" y="433602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 flipH="1">
              <a:off x="1525767" y="43802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 flipH="1">
              <a:off x="1599509" y="45326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 flipH="1">
              <a:off x="1678167" y="44310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 flipH="1">
              <a:off x="1748627" y="457527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 flipH="1">
              <a:off x="1604425" y="42622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 rot="16200000" flipV="1">
              <a:off x="1406147" y="48899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 rot="16200000" flipV="1">
              <a:off x="1479889" y="50423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 rot="16200000" flipV="1">
              <a:off x="1558547" y="49407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 rot="16200000" flipV="1">
              <a:off x="1629007" y="508491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 rot="16200000" flipV="1">
              <a:off x="1484805" y="47719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 rot="16200000" flipH="1" flipV="1">
              <a:off x="1609347" y="481616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 rot="16200000" flipH="1" flipV="1">
              <a:off x="1683089" y="49685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 rot="16200000" flipH="1" flipV="1">
              <a:off x="1761747" y="48669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 rot="16200000" flipH="1" flipV="1">
              <a:off x="1832207" y="5011174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 rot="16200000" flipH="1" flipV="1">
              <a:off x="1688005" y="469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 flipH="1">
              <a:off x="1751921" y="427539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 flipH="1">
              <a:off x="1825663" y="44277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flipH="1">
              <a:off x="1904321" y="4326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flipH="1">
              <a:off x="1974781" y="447040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/>
            <p:cNvSpPr/>
            <p:nvPr/>
          </p:nvSpPr>
          <p:spPr>
            <a:xfrm flipH="1">
              <a:off x="1830579" y="415740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1955121" y="420165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2028863" y="435405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2107521" y="4252452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>
              <a:off x="2177981" y="439665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2033779" y="408366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 rot="5400000" flipH="1" flipV="1">
              <a:off x="1835501" y="47112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/>
            <p:cNvSpPr/>
            <p:nvPr/>
          </p:nvSpPr>
          <p:spPr>
            <a:xfrm rot="5400000" flipH="1" flipV="1">
              <a:off x="1909243" y="486369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/>
            <p:cNvSpPr/>
            <p:nvPr/>
          </p:nvSpPr>
          <p:spPr>
            <a:xfrm rot="5400000" flipH="1" flipV="1">
              <a:off x="1987901" y="47620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 rot="5400000" flipH="1" flipV="1">
              <a:off x="2058361" y="490629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 rot="5400000" flipH="1" flipV="1">
              <a:off x="1914159" y="459330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/>
            <p:cNvSpPr/>
            <p:nvPr/>
          </p:nvSpPr>
          <p:spPr>
            <a:xfrm rot="5400000" flipV="1">
              <a:off x="2038701" y="46375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 rot="5400000" flipV="1">
              <a:off x="2112443" y="47899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 rot="5400000" flipV="1">
              <a:off x="2191101" y="468834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 rot="5400000" flipV="1">
              <a:off x="2261561" y="483255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/>
            <p:cNvSpPr/>
            <p:nvPr/>
          </p:nvSpPr>
          <p:spPr>
            <a:xfrm rot="5400000" flipV="1">
              <a:off x="2117359" y="451956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2061679" y="324464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2135421" y="339704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2214079" y="329544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>
              <a:off x="2284539" y="34396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2140337" y="31266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 flipH="1">
              <a:off x="2264879" y="31709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 flipH="1">
              <a:off x="2338621" y="332330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 flipH="1">
              <a:off x="2417279" y="32217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/>
            <p:cNvSpPr/>
            <p:nvPr/>
          </p:nvSpPr>
          <p:spPr>
            <a:xfrm flipH="1">
              <a:off x="2487739" y="336591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/>
            <p:cNvSpPr/>
            <p:nvPr/>
          </p:nvSpPr>
          <p:spPr>
            <a:xfrm flipH="1">
              <a:off x="2343537" y="30529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/>
            <p:cNvSpPr/>
            <p:nvPr/>
          </p:nvSpPr>
          <p:spPr>
            <a:xfrm rot="16200000" flipV="1">
              <a:off x="2145259" y="36805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/>
            <p:cNvSpPr/>
            <p:nvPr/>
          </p:nvSpPr>
          <p:spPr>
            <a:xfrm rot="16200000" flipV="1">
              <a:off x="2219001" y="383294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/>
            <p:cNvSpPr/>
            <p:nvPr/>
          </p:nvSpPr>
          <p:spPr>
            <a:xfrm rot="16200000" flipV="1">
              <a:off x="2297659" y="37313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/>
            <p:cNvSpPr/>
            <p:nvPr/>
          </p:nvSpPr>
          <p:spPr>
            <a:xfrm rot="16200000" flipV="1">
              <a:off x="2368119" y="387554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/>
            <p:cNvSpPr/>
            <p:nvPr/>
          </p:nvSpPr>
          <p:spPr>
            <a:xfrm rot="16200000" flipV="1">
              <a:off x="2223917" y="356255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/>
            <p:cNvSpPr/>
            <p:nvPr/>
          </p:nvSpPr>
          <p:spPr>
            <a:xfrm rot="16200000" flipH="1" flipV="1">
              <a:off x="2348459" y="36068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/>
            <p:cNvSpPr/>
            <p:nvPr/>
          </p:nvSpPr>
          <p:spPr>
            <a:xfrm rot="16200000" flipH="1" flipV="1">
              <a:off x="2422201" y="37592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/>
            <p:cNvSpPr/>
            <p:nvPr/>
          </p:nvSpPr>
          <p:spPr>
            <a:xfrm rot="16200000" flipH="1" flipV="1">
              <a:off x="2500859" y="365760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/>
            <p:cNvSpPr/>
            <p:nvPr/>
          </p:nvSpPr>
          <p:spPr>
            <a:xfrm rot="16200000" flipH="1" flipV="1">
              <a:off x="2571319" y="380180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 rot="16200000" flipH="1" flipV="1">
              <a:off x="2427117" y="3488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 flipH="1">
              <a:off x="2491033" y="30660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 flipH="1">
              <a:off x="2564775" y="32184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 flipH="1">
              <a:off x="2643433" y="31168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/>
            <p:cNvSpPr/>
            <p:nvPr/>
          </p:nvSpPr>
          <p:spPr>
            <a:xfrm flipH="1">
              <a:off x="2713893" y="326103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/>
            <p:cNvSpPr/>
            <p:nvPr/>
          </p:nvSpPr>
          <p:spPr>
            <a:xfrm flipH="1">
              <a:off x="2569691" y="294804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2694233" y="299228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2767975" y="31446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/>
            <p:cNvSpPr/>
            <p:nvPr/>
          </p:nvSpPr>
          <p:spPr>
            <a:xfrm>
              <a:off x="2846633" y="30430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>
              <a:off x="2917093" y="318729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/>
            <p:cNvSpPr/>
            <p:nvPr/>
          </p:nvSpPr>
          <p:spPr>
            <a:xfrm>
              <a:off x="2772891" y="287429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 rot="5400000" flipH="1" flipV="1">
              <a:off x="2574613" y="350192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 rot="5400000" flipH="1" flipV="1">
              <a:off x="2648355" y="365432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 rot="5400000" flipH="1" flipV="1">
              <a:off x="2727013" y="35527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 rot="5400000" flipH="1" flipV="1">
              <a:off x="2797473" y="369692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 rot="5400000" flipH="1" flipV="1">
              <a:off x="2653271" y="338393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/>
            <p:cNvSpPr/>
            <p:nvPr/>
          </p:nvSpPr>
          <p:spPr>
            <a:xfrm rot="5400000" flipV="1">
              <a:off x="2777813" y="342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/>
            <p:cNvSpPr/>
            <p:nvPr/>
          </p:nvSpPr>
          <p:spPr>
            <a:xfrm rot="5400000" flipV="1">
              <a:off x="2851555" y="358058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/>
            <p:cNvSpPr/>
            <p:nvPr/>
          </p:nvSpPr>
          <p:spPr>
            <a:xfrm rot="5400000" flipV="1">
              <a:off x="2930213" y="347898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/>
            <p:cNvSpPr/>
            <p:nvPr/>
          </p:nvSpPr>
          <p:spPr>
            <a:xfrm rot="5400000" flipV="1">
              <a:off x="3000673" y="362318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/>
            <p:cNvSpPr/>
            <p:nvPr/>
          </p:nvSpPr>
          <p:spPr>
            <a:xfrm rot="5400000" flipV="1">
              <a:off x="2856471" y="3310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/>
            <p:cNvSpPr/>
            <p:nvPr/>
          </p:nvSpPr>
          <p:spPr>
            <a:xfrm>
              <a:off x="2171485" y="41098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2245227" y="42622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2323885" y="41606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/>
            <p:cNvSpPr/>
            <p:nvPr/>
          </p:nvSpPr>
          <p:spPr>
            <a:xfrm>
              <a:off x="2394345" y="43048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/>
            <p:cNvSpPr/>
            <p:nvPr/>
          </p:nvSpPr>
          <p:spPr>
            <a:xfrm>
              <a:off x="2250143" y="399189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/>
            <p:cNvSpPr/>
            <p:nvPr/>
          </p:nvSpPr>
          <p:spPr>
            <a:xfrm flipH="1">
              <a:off x="2374685" y="40361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 flipH="1">
              <a:off x="2448427" y="418854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 flipH="1">
              <a:off x="2527085" y="40869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 flipH="1">
              <a:off x="2597545" y="4231148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 flipH="1">
              <a:off x="2453343" y="391815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/>
            <p:cNvSpPr/>
            <p:nvPr/>
          </p:nvSpPr>
          <p:spPr>
            <a:xfrm rot="16200000" flipV="1">
              <a:off x="2255065" y="45457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 rot="16200000" flipV="1">
              <a:off x="2328807" y="4698180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 rot="16200000" flipV="1">
              <a:off x="2407465" y="45965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/>
            <p:cNvSpPr/>
            <p:nvPr/>
          </p:nvSpPr>
          <p:spPr>
            <a:xfrm rot="16200000" flipV="1">
              <a:off x="2477925" y="474078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/>
            <p:cNvSpPr/>
            <p:nvPr/>
          </p:nvSpPr>
          <p:spPr>
            <a:xfrm rot="16200000" flipV="1">
              <a:off x="2333723" y="442779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 rot="16200000" flipH="1" flipV="1">
              <a:off x="2458265" y="447203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 rot="16200000" flipH="1" flipV="1">
              <a:off x="2532007" y="462443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 rot="16200000" flipH="1" flipV="1">
              <a:off x="2610665" y="452283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 rot="16200000" flipH="1" flipV="1">
              <a:off x="2681125" y="466704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 rot="16200000" flipH="1" flipV="1">
              <a:off x="2536923" y="435405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/>
            <p:cNvSpPr/>
            <p:nvPr/>
          </p:nvSpPr>
          <p:spPr>
            <a:xfrm flipH="1">
              <a:off x="2600839" y="39312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 flipH="1">
              <a:off x="2674581" y="408366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/>
            <p:cNvSpPr/>
            <p:nvPr/>
          </p:nvSpPr>
          <p:spPr>
            <a:xfrm flipH="1">
              <a:off x="2753239" y="39820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/>
            <p:cNvSpPr/>
            <p:nvPr/>
          </p:nvSpPr>
          <p:spPr>
            <a:xfrm flipH="1">
              <a:off x="2823699" y="41262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/>
            <p:cNvSpPr/>
            <p:nvPr/>
          </p:nvSpPr>
          <p:spPr>
            <a:xfrm flipH="1">
              <a:off x="2679497" y="38132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/>
            <p:cNvSpPr/>
            <p:nvPr/>
          </p:nvSpPr>
          <p:spPr>
            <a:xfrm>
              <a:off x="2804039" y="385752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2877781" y="400992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2956439" y="390832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3026899" y="405252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2882697" y="37395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 rot="5400000" flipH="1" flipV="1">
              <a:off x="2684419" y="43671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 rot="5400000" flipH="1" flipV="1">
              <a:off x="2758161" y="45195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/>
            <p:cNvSpPr/>
            <p:nvPr/>
          </p:nvSpPr>
          <p:spPr>
            <a:xfrm rot="5400000" flipH="1" flipV="1">
              <a:off x="2836819" y="44179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/>
            <p:cNvSpPr/>
            <p:nvPr/>
          </p:nvSpPr>
          <p:spPr>
            <a:xfrm rot="5400000" flipH="1" flipV="1">
              <a:off x="2907279" y="456216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/>
            <p:cNvSpPr/>
            <p:nvPr/>
          </p:nvSpPr>
          <p:spPr>
            <a:xfrm rot="5400000" flipH="1" flipV="1">
              <a:off x="2763077" y="42491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/>
            <p:cNvSpPr/>
            <p:nvPr/>
          </p:nvSpPr>
          <p:spPr>
            <a:xfrm rot="5400000" flipV="1">
              <a:off x="2887619" y="429341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/>
            <p:cNvSpPr/>
            <p:nvPr/>
          </p:nvSpPr>
          <p:spPr>
            <a:xfrm rot="5400000" flipV="1">
              <a:off x="2961361" y="444581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/>
            <p:cNvSpPr/>
            <p:nvPr/>
          </p:nvSpPr>
          <p:spPr>
            <a:xfrm rot="5400000" flipV="1">
              <a:off x="3040019" y="43442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/>
            <p:cNvSpPr/>
            <p:nvPr/>
          </p:nvSpPr>
          <p:spPr>
            <a:xfrm rot="5400000" flipV="1">
              <a:off x="3110479" y="44884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/>
            <p:cNvSpPr/>
            <p:nvPr/>
          </p:nvSpPr>
          <p:spPr>
            <a:xfrm rot="5400000" flipV="1">
              <a:off x="2966277" y="41754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843405" y="2036408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WT</a:t>
              </a:r>
            </a:p>
          </p:txBody>
        </p:sp>
      </p:grpSp>
      <p:grpSp>
        <p:nvGrpSpPr>
          <p:cNvPr id="326" name="Group 325"/>
          <p:cNvGrpSpPr/>
          <p:nvPr/>
        </p:nvGrpSpPr>
        <p:grpSpPr>
          <a:xfrm>
            <a:off x="4776735" y="656872"/>
            <a:ext cx="1750530" cy="2735514"/>
            <a:chOff x="4921161" y="2036408"/>
            <a:chExt cx="2045202" cy="3195992"/>
          </a:xfrm>
        </p:grpSpPr>
        <p:sp>
          <p:nvSpPr>
            <p:cNvPr id="165" name="Oval 164"/>
            <p:cNvSpPr/>
            <p:nvPr/>
          </p:nvSpPr>
          <p:spPr>
            <a:xfrm>
              <a:off x="4921161" y="35887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/>
            <p:cNvSpPr/>
            <p:nvPr/>
          </p:nvSpPr>
          <p:spPr>
            <a:xfrm>
              <a:off x="4994903" y="37411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/>
            <p:cNvSpPr/>
            <p:nvPr/>
          </p:nvSpPr>
          <p:spPr>
            <a:xfrm>
              <a:off x="5073561" y="36395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/>
            <p:cNvSpPr/>
            <p:nvPr/>
          </p:nvSpPr>
          <p:spPr>
            <a:xfrm>
              <a:off x="5144021" y="378378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>
              <a:off x="4999819" y="34707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 flipH="1">
              <a:off x="5124361" y="351503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 flipH="1">
              <a:off x="5198103" y="36674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 flipH="1">
              <a:off x="5276761" y="356583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/>
            <p:cNvSpPr/>
            <p:nvPr/>
          </p:nvSpPr>
          <p:spPr>
            <a:xfrm flipH="1">
              <a:off x="5347221" y="371004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/>
            <p:cNvSpPr/>
            <p:nvPr/>
          </p:nvSpPr>
          <p:spPr>
            <a:xfrm flipH="1">
              <a:off x="5203019" y="33970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/>
            <p:cNvSpPr/>
            <p:nvPr/>
          </p:nvSpPr>
          <p:spPr>
            <a:xfrm rot="16200000" flipV="1">
              <a:off x="5004741" y="40246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/>
            <p:cNvSpPr/>
            <p:nvPr/>
          </p:nvSpPr>
          <p:spPr>
            <a:xfrm rot="16200000" flipV="1">
              <a:off x="5078483" y="41770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/>
            <p:cNvSpPr/>
            <p:nvPr/>
          </p:nvSpPr>
          <p:spPr>
            <a:xfrm rot="16200000" flipV="1">
              <a:off x="5157141" y="407547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/>
            <p:cNvSpPr/>
            <p:nvPr/>
          </p:nvSpPr>
          <p:spPr>
            <a:xfrm rot="16200000" flipV="1">
              <a:off x="5227601" y="4219679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/>
            <p:cNvSpPr/>
            <p:nvPr/>
          </p:nvSpPr>
          <p:spPr>
            <a:xfrm rot="16200000" flipV="1">
              <a:off x="5083399" y="390668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/>
            <p:cNvSpPr/>
            <p:nvPr/>
          </p:nvSpPr>
          <p:spPr>
            <a:xfrm rot="16200000" flipH="1" flipV="1">
              <a:off x="5207941" y="39509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 rot="16200000" flipH="1" flipV="1">
              <a:off x="5281683" y="41033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/>
            <p:cNvSpPr/>
            <p:nvPr/>
          </p:nvSpPr>
          <p:spPr>
            <a:xfrm rot="16200000" flipH="1" flipV="1">
              <a:off x="5360341" y="40017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/>
            <p:cNvSpPr/>
            <p:nvPr/>
          </p:nvSpPr>
          <p:spPr>
            <a:xfrm rot="16200000" flipH="1" flipV="1">
              <a:off x="5430801" y="414593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 rot="16200000" flipH="1" flipV="1">
              <a:off x="5286599" y="383294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 flipH="1">
              <a:off x="5350515" y="34101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/>
            <p:cNvSpPr/>
            <p:nvPr/>
          </p:nvSpPr>
          <p:spPr>
            <a:xfrm flipH="1">
              <a:off x="5424257" y="35625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/>
            <p:cNvSpPr/>
            <p:nvPr/>
          </p:nvSpPr>
          <p:spPr>
            <a:xfrm flipH="1">
              <a:off x="5502915" y="346095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/>
            <p:cNvSpPr/>
            <p:nvPr/>
          </p:nvSpPr>
          <p:spPr>
            <a:xfrm flipH="1">
              <a:off x="5573375" y="360516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 flipH="1">
              <a:off x="5429173" y="32921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/>
            <p:cNvSpPr/>
            <p:nvPr/>
          </p:nvSpPr>
          <p:spPr>
            <a:xfrm>
              <a:off x="5553715" y="333641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/>
            <p:cNvSpPr/>
            <p:nvPr/>
          </p:nvSpPr>
          <p:spPr>
            <a:xfrm>
              <a:off x="5627457" y="348881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706115" y="338721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776575" y="353142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/>
            <p:cNvSpPr/>
            <p:nvPr/>
          </p:nvSpPr>
          <p:spPr>
            <a:xfrm>
              <a:off x="5632373" y="321842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/>
            <p:cNvSpPr/>
            <p:nvPr/>
          </p:nvSpPr>
          <p:spPr>
            <a:xfrm rot="5400000" flipH="1" flipV="1">
              <a:off x="5434095" y="38460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/>
            <p:cNvSpPr/>
            <p:nvPr/>
          </p:nvSpPr>
          <p:spPr>
            <a:xfrm rot="5400000" flipH="1" flipV="1">
              <a:off x="5507837" y="399845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/>
            <p:cNvSpPr/>
            <p:nvPr/>
          </p:nvSpPr>
          <p:spPr>
            <a:xfrm rot="5400000" flipH="1" flipV="1">
              <a:off x="5586495" y="38968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/>
            <p:cNvSpPr/>
            <p:nvPr/>
          </p:nvSpPr>
          <p:spPr>
            <a:xfrm rot="5400000" flipH="1" flipV="1">
              <a:off x="5656955" y="404105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 rot="5400000" flipH="1" flipV="1">
              <a:off x="5512753" y="372806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 rot="5400000" flipV="1">
              <a:off x="5637295" y="37723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/>
            <p:cNvSpPr/>
            <p:nvPr/>
          </p:nvSpPr>
          <p:spPr>
            <a:xfrm rot="5400000" flipV="1">
              <a:off x="5711037" y="392471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Oval 201"/>
            <p:cNvSpPr/>
            <p:nvPr/>
          </p:nvSpPr>
          <p:spPr>
            <a:xfrm rot="5400000" flipV="1">
              <a:off x="5789695" y="38231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Oval 202"/>
            <p:cNvSpPr/>
            <p:nvPr/>
          </p:nvSpPr>
          <p:spPr>
            <a:xfrm rot="5400000" flipV="1">
              <a:off x="5860155" y="396731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Oval 203"/>
            <p:cNvSpPr/>
            <p:nvPr/>
          </p:nvSpPr>
          <p:spPr>
            <a:xfrm rot="5400000" flipV="1">
              <a:off x="5715953" y="36543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/>
            <p:cNvSpPr/>
            <p:nvPr/>
          </p:nvSpPr>
          <p:spPr>
            <a:xfrm>
              <a:off x="5030967" y="44540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/>
            <p:cNvSpPr/>
            <p:nvPr/>
          </p:nvSpPr>
          <p:spPr>
            <a:xfrm>
              <a:off x="5104709" y="46064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/>
            <p:cNvSpPr/>
            <p:nvPr/>
          </p:nvSpPr>
          <p:spPr>
            <a:xfrm>
              <a:off x="5183367" y="4504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/>
            <p:cNvSpPr/>
            <p:nvPr/>
          </p:nvSpPr>
          <p:spPr>
            <a:xfrm>
              <a:off x="5253827" y="464902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/>
            <p:cNvSpPr/>
            <p:nvPr/>
          </p:nvSpPr>
          <p:spPr>
            <a:xfrm>
              <a:off x="5109625" y="433602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/>
            <p:cNvSpPr/>
            <p:nvPr/>
          </p:nvSpPr>
          <p:spPr>
            <a:xfrm flipH="1">
              <a:off x="5234167" y="43802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/>
            <p:cNvSpPr/>
            <p:nvPr/>
          </p:nvSpPr>
          <p:spPr>
            <a:xfrm flipH="1">
              <a:off x="5307909" y="45326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/>
            <p:cNvSpPr/>
            <p:nvPr/>
          </p:nvSpPr>
          <p:spPr>
            <a:xfrm flipH="1">
              <a:off x="5386567" y="44310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/>
            <p:cNvSpPr/>
            <p:nvPr/>
          </p:nvSpPr>
          <p:spPr>
            <a:xfrm flipH="1">
              <a:off x="5457027" y="457527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/>
            <p:cNvSpPr/>
            <p:nvPr/>
          </p:nvSpPr>
          <p:spPr>
            <a:xfrm flipH="1">
              <a:off x="5312825" y="42622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/>
            <p:cNvSpPr/>
            <p:nvPr/>
          </p:nvSpPr>
          <p:spPr>
            <a:xfrm rot="16200000" flipV="1">
              <a:off x="5114547" y="48899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/>
            <p:cNvSpPr/>
            <p:nvPr/>
          </p:nvSpPr>
          <p:spPr>
            <a:xfrm rot="16200000" flipV="1">
              <a:off x="5188289" y="50423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/>
            <p:cNvSpPr/>
            <p:nvPr/>
          </p:nvSpPr>
          <p:spPr>
            <a:xfrm rot="16200000" flipV="1">
              <a:off x="5266947" y="49407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/>
            <p:cNvSpPr/>
            <p:nvPr/>
          </p:nvSpPr>
          <p:spPr>
            <a:xfrm rot="16200000" flipV="1">
              <a:off x="5337407" y="508491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/>
            <p:cNvSpPr/>
            <p:nvPr/>
          </p:nvSpPr>
          <p:spPr>
            <a:xfrm rot="16200000" flipV="1">
              <a:off x="5193205" y="47719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/>
            <p:cNvSpPr/>
            <p:nvPr/>
          </p:nvSpPr>
          <p:spPr>
            <a:xfrm rot="16200000" flipH="1" flipV="1">
              <a:off x="5317747" y="481616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/>
            <p:cNvSpPr/>
            <p:nvPr/>
          </p:nvSpPr>
          <p:spPr>
            <a:xfrm rot="16200000" flipH="1" flipV="1">
              <a:off x="5391489" y="49685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/>
            <p:cNvSpPr/>
            <p:nvPr/>
          </p:nvSpPr>
          <p:spPr>
            <a:xfrm rot="16200000" flipH="1" flipV="1">
              <a:off x="5470147" y="48669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/>
            <p:cNvSpPr/>
            <p:nvPr/>
          </p:nvSpPr>
          <p:spPr>
            <a:xfrm rot="16200000" flipH="1" flipV="1">
              <a:off x="5540607" y="5011174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/>
            <p:cNvSpPr/>
            <p:nvPr/>
          </p:nvSpPr>
          <p:spPr>
            <a:xfrm rot="16200000" flipH="1" flipV="1">
              <a:off x="5396405" y="469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/>
            <p:cNvSpPr/>
            <p:nvPr/>
          </p:nvSpPr>
          <p:spPr>
            <a:xfrm flipH="1">
              <a:off x="5460321" y="427539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/>
            <p:cNvSpPr/>
            <p:nvPr/>
          </p:nvSpPr>
          <p:spPr>
            <a:xfrm flipH="1">
              <a:off x="5534063" y="4427794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/>
            <p:cNvSpPr/>
            <p:nvPr/>
          </p:nvSpPr>
          <p:spPr>
            <a:xfrm flipH="1">
              <a:off x="5612721" y="4326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/>
            <p:cNvSpPr/>
            <p:nvPr/>
          </p:nvSpPr>
          <p:spPr>
            <a:xfrm flipH="1">
              <a:off x="5683181" y="447040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/>
            <p:cNvSpPr/>
            <p:nvPr/>
          </p:nvSpPr>
          <p:spPr>
            <a:xfrm flipH="1">
              <a:off x="5538979" y="4157407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/>
            <p:cNvSpPr/>
            <p:nvPr/>
          </p:nvSpPr>
          <p:spPr>
            <a:xfrm>
              <a:off x="5663521" y="420165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Oval 230"/>
            <p:cNvSpPr/>
            <p:nvPr/>
          </p:nvSpPr>
          <p:spPr>
            <a:xfrm>
              <a:off x="5737263" y="435405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/>
            <p:cNvSpPr/>
            <p:nvPr/>
          </p:nvSpPr>
          <p:spPr>
            <a:xfrm>
              <a:off x="5815921" y="4252452"/>
              <a:ext cx="147484" cy="147484"/>
            </a:xfrm>
            <a:prstGeom prst="ellipse">
              <a:avLst/>
            </a:prstGeom>
            <a:solidFill>
              <a:srgbClr val="FF0000"/>
            </a:solidFill>
            <a:ln w="12700" cmpd="sng">
              <a:solidFill>
                <a:schemeClr val="tx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/>
            <p:cNvSpPr/>
            <p:nvPr/>
          </p:nvSpPr>
          <p:spPr>
            <a:xfrm>
              <a:off x="5886381" y="439665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/>
            <p:cNvSpPr/>
            <p:nvPr/>
          </p:nvSpPr>
          <p:spPr>
            <a:xfrm>
              <a:off x="5742179" y="408366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Oval 234"/>
            <p:cNvSpPr/>
            <p:nvPr/>
          </p:nvSpPr>
          <p:spPr>
            <a:xfrm rot="5400000" flipH="1" flipV="1">
              <a:off x="5543901" y="47112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Oval 235"/>
            <p:cNvSpPr/>
            <p:nvPr/>
          </p:nvSpPr>
          <p:spPr>
            <a:xfrm rot="5400000" flipH="1" flipV="1">
              <a:off x="5617643" y="486369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Oval 236"/>
            <p:cNvSpPr/>
            <p:nvPr/>
          </p:nvSpPr>
          <p:spPr>
            <a:xfrm rot="5400000" flipH="1" flipV="1">
              <a:off x="5696301" y="47620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Oval 237"/>
            <p:cNvSpPr/>
            <p:nvPr/>
          </p:nvSpPr>
          <p:spPr>
            <a:xfrm rot="5400000" flipH="1" flipV="1">
              <a:off x="5766761" y="490629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Oval 238"/>
            <p:cNvSpPr/>
            <p:nvPr/>
          </p:nvSpPr>
          <p:spPr>
            <a:xfrm rot="5400000" flipH="1" flipV="1">
              <a:off x="5622559" y="459330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Oval 239"/>
            <p:cNvSpPr/>
            <p:nvPr/>
          </p:nvSpPr>
          <p:spPr>
            <a:xfrm rot="5400000" flipV="1">
              <a:off x="5747101" y="46375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Oval 240"/>
            <p:cNvSpPr/>
            <p:nvPr/>
          </p:nvSpPr>
          <p:spPr>
            <a:xfrm rot="5400000" flipV="1">
              <a:off x="5820843" y="47899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/>
            <p:cNvSpPr/>
            <p:nvPr/>
          </p:nvSpPr>
          <p:spPr>
            <a:xfrm rot="5400000" flipV="1">
              <a:off x="5899501" y="468834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/>
            <p:cNvSpPr/>
            <p:nvPr/>
          </p:nvSpPr>
          <p:spPr>
            <a:xfrm rot="5400000" flipV="1">
              <a:off x="5969961" y="483255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/>
            <p:cNvSpPr/>
            <p:nvPr/>
          </p:nvSpPr>
          <p:spPr>
            <a:xfrm rot="5400000" flipV="1">
              <a:off x="5825759" y="451956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/>
            <p:cNvSpPr/>
            <p:nvPr/>
          </p:nvSpPr>
          <p:spPr>
            <a:xfrm>
              <a:off x="5770079" y="324464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 245"/>
            <p:cNvSpPr/>
            <p:nvPr/>
          </p:nvSpPr>
          <p:spPr>
            <a:xfrm>
              <a:off x="5843821" y="339704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/>
            <p:cNvSpPr/>
            <p:nvPr/>
          </p:nvSpPr>
          <p:spPr>
            <a:xfrm>
              <a:off x="5922479" y="329544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Oval 247"/>
            <p:cNvSpPr/>
            <p:nvPr/>
          </p:nvSpPr>
          <p:spPr>
            <a:xfrm>
              <a:off x="5992939" y="34396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Oval 248"/>
            <p:cNvSpPr/>
            <p:nvPr/>
          </p:nvSpPr>
          <p:spPr>
            <a:xfrm>
              <a:off x="5848737" y="31266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Oval 249"/>
            <p:cNvSpPr/>
            <p:nvPr/>
          </p:nvSpPr>
          <p:spPr>
            <a:xfrm flipH="1">
              <a:off x="5973279" y="31709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Oval 250"/>
            <p:cNvSpPr/>
            <p:nvPr/>
          </p:nvSpPr>
          <p:spPr>
            <a:xfrm flipH="1">
              <a:off x="6047021" y="332330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51"/>
            <p:cNvSpPr/>
            <p:nvPr/>
          </p:nvSpPr>
          <p:spPr>
            <a:xfrm flipH="1">
              <a:off x="6125679" y="32217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/>
            <p:cNvSpPr/>
            <p:nvPr/>
          </p:nvSpPr>
          <p:spPr>
            <a:xfrm flipH="1">
              <a:off x="6196139" y="336591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/>
            <p:cNvSpPr/>
            <p:nvPr/>
          </p:nvSpPr>
          <p:spPr>
            <a:xfrm flipH="1">
              <a:off x="6051937" y="30529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Oval 254"/>
            <p:cNvSpPr/>
            <p:nvPr/>
          </p:nvSpPr>
          <p:spPr>
            <a:xfrm rot="16200000" flipV="1">
              <a:off x="5853659" y="36805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/>
            <p:cNvSpPr/>
            <p:nvPr/>
          </p:nvSpPr>
          <p:spPr>
            <a:xfrm rot="16200000" flipV="1">
              <a:off x="5927401" y="383294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Oval 256"/>
            <p:cNvSpPr/>
            <p:nvPr/>
          </p:nvSpPr>
          <p:spPr>
            <a:xfrm rot="16200000" flipV="1">
              <a:off x="6006059" y="37313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/>
            <p:cNvSpPr/>
            <p:nvPr/>
          </p:nvSpPr>
          <p:spPr>
            <a:xfrm rot="16200000" flipV="1">
              <a:off x="6076519" y="387554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/>
            <p:cNvSpPr/>
            <p:nvPr/>
          </p:nvSpPr>
          <p:spPr>
            <a:xfrm rot="16200000" flipV="1">
              <a:off x="5932317" y="3562556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/>
            <p:cNvSpPr/>
            <p:nvPr/>
          </p:nvSpPr>
          <p:spPr>
            <a:xfrm rot="16200000" flipH="1" flipV="1">
              <a:off x="6056859" y="36068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/>
            <p:cNvSpPr/>
            <p:nvPr/>
          </p:nvSpPr>
          <p:spPr>
            <a:xfrm rot="16200000" flipH="1" flipV="1">
              <a:off x="6130601" y="37592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/>
            <p:cNvSpPr/>
            <p:nvPr/>
          </p:nvSpPr>
          <p:spPr>
            <a:xfrm rot="16200000" flipH="1" flipV="1">
              <a:off x="6209259" y="3657601"/>
              <a:ext cx="147484" cy="147484"/>
            </a:xfrm>
            <a:prstGeom prst="ellipse">
              <a:avLst/>
            </a:prstGeom>
            <a:solidFill>
              <a:srgbClr val="FF0000"/>
            </a:solidFill>
            <a:ln w="12700" cmpd="sng">
              <a:solidFill>
                <a:schemeClr val="tx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/>
            <p:cNvSpPr/>
            <p:nvPr/>
          </p:nvSpPr>
          <p:spPr>
            <a:xfrm rot="16200000" flipH="1" flipV="1">
              <a:off x="6279719" y="380180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/>
            <p:cNvSpPr/>
            <p:nvPr/>
          </p:nvSpPr>
          <p:spPr>
            <a:xfrm rot="16200000" flipH="1" flipV="1">
              <a:off x="6135517" y="3488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/>
            <p:cNvSpPr/>
            <p:nvPr/>
          </p:nvSpPr>
          <p:spPr>
            <a:xfrm flipH="1">
              <a:off x="6199433" y="30660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/>
            <p:cNvSpPr/>
            <p:nvPr/>
          </p:nvSpPr>
          <p:spPr>
            <a:xfrm flipH="1">
              <a:off x="6273175" y="32184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/>
            <p:cNvSpPr/>
            <p:nvPr/>
          </p:nvSpPr>
          <p:spPr>
            <a:xfrm flipH="1">
              <a:off x="6351833" y="31168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/>
            <p:cNvSpPr/>
            <p:nvPr/>
          </p:nvSpPr>
          <p:spPr>
            <a:xfrm flipH="1">
              <a:off x="6422293" y="326103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/>
            <p:cNvSpPr/>
            <p:nvPr/>
          </p:nvSpPr>
          <p:spPr>
            <a:xfrm flipH="1">
              <a:off x="6278091" y="294804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/>
            <p:cNvSpPr/>
            <p:nvPr/>
          </p:nvSpPr>
          <p:spPr>
            <a:xfrm>
              <a:off x="6402633" y="299228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/>
            <p:cNvSpPr/>
            <p:nvPr/>
          </p:nvSpPr>
          <p:spPr>
            <a:xfrm>
              <a:off x="6476375" y="31446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/>
            <p:cNvSpPr/>
            <p:nvPr/>
          </p:nvSpPr>
          <p:spPr>
            <a:xfrm>
              <a:off x="6555033" y="30430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/>
            <p:cNvSpPr/>
            <p:nvPr/>
          </p:nvSpPr>
          <p:spPr>
            <a:xfrm>
              <a:off x="6625493" y="318729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/>
            <p:cNvSpPr/>
            <p:nvPr/>
          </p:nvSpPr>
          <p:spPr>
            <a:xfrm>
              <a:off x="6481291" y="287429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Oval 274"/>
            <p:cNvSpPr/>
            <p:nvPr/>
          </p:nvSpPr>
          <p:spPr>
            <a:xfrm rot="5400000" flipH="1" flipV="1">
              <a:off x="6283013" y="350192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Oval 275"/>
            <p:cNvSpPr/>
            <p:nvPr/>
          </p:nvSpPr>
          <p:spPr>
            <a:xfrm rot="5400000" flipH="1" flipV="1">
              <a:off x="6356755" y="365432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/>
            <p:cNvSpPr/>
            <p:nvPr/>
          </p:nvSpPr>
          <p:spPr>
            <a:xfrm rot="5400000" flipH="1" flipV="1">
              <a:off x="6435413" y="35527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/>
            <p:cNvSpPr/>
            <p:nvPr/>
          </p:nvSpPr>
          <p:spPr>
            <a:xfrm rot="5400000" flipH="1" flipV="1">
              <a:off x="6505873" y="369692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/>
            <p:cNvSpPr/>
            <p:nvPr/>
          </p:nvSpPr>
          <p:spPr>
            <a:xfrm rot="5400000" flipH="1" flipV="1">
              <a:off x="6361671" y="338393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/>
            <p:cNvSpPr/>
            <p:nvPr/>
          </p:nvSpPr>
          <p:spPr>
            <a:xfrm rot="5400000" flipV="1">
              <a:off x="6486213" y="342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/>
            <p:cNvSpPr/>
            <p:nvPr/>
          </p:nvSpPr>
          <p:spPr>
            <a:xfrm rot="5400000" flipV="1">
              <a:off x="6559955" y="358058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/>
            <p:cNvSpPr/>
            <p:nvPr/>
          </p:nvSpPr>
          <p:spPr>
            <a:xfrm rot="5400000" flipV="1">
              <a:off x="6638613" y="347898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/>
            <p:cNvSpPr/>
            <p:nvPr/>
          </p:nvSpPr>
          <p:spPr>
            <a:xfrm rot="5400000" flipV="1">
              <a:off x="6709073" y="362318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/>
            <p:cNvSpPr/>
            <p:nvPr/>
          </p:nvSpPr>
          <p:spPr>
            <a:xfrm rot="5400000" flipV="1">
              <a:off x="6564871" y="3310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/>
            <p:cNvSpPr/>
            <p:nvPr/>
          </p:nvSpPr>
          <p:spPr>
            <a:xfrm>
              <a:off x="5879885" y="41098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/>
            <p:cNvSpPr/>
            <p:nvPr/>
          </p:nvSpPr>
          <p:spPr>
            <a:xfrm>
              <a:off x="5953627" y="42622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/>
            <p:cNvSpPr/>
            <p:nvPr/>
          </p:nvSpPr>
          <p:spPr>
            <a:xfrm>
              <a:off x="6032285" y="41606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/>
            <p:cNvSpPr/>
            <p:nvPr/>
          </p:nvSpPr>
          <p:spPr>
            <a:xfrm>
              <a:off x="6102745" y="43048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/>
            <p:cNvSpPr/>
            <p:nvPr/>
          </p:nvSpPr>
          <p:spPr>
            <a:xfrm>
              <a:off x="5958543" y="399189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/>
            <p:cNvSpPr/>
            <p:nvPr/>
          </p:nvSpPr>
          <p:spPr>
            <a:xfrm flipH="1">
              <a:off x="6083085" y="40361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/>
            <p:cNvSpPr/>
            <p:nvPr/>
          </p:nvSpPr>
          <p:spPr>
            <a:xfrm flipH="1">
              <a:off x="6156827" y="418854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/>
            <p:cNvSpPr/>
            <p:nvPr/>
          </p:nvSpPr>
          <p:spPr>
            <a:xfrm flipH="1">
              <a:off x="6235485" y="40869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/>
            <p:cNvSpPr/>
            <p:nvPr/>
          </p:nvSpPr>
          <p:spPr>
            <a:xfrm flipH="1">
              <a:off x="6305945" y="4231148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/>
            <p:cNvSpPr/>
            <p:nvPr/>
          </p:nvSpPr>
          <p:spPr>
            <a:xfrm flipH="1">
              <a:off x="6161743" y="391815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/>
            <p:cNvSpPr/>
            <p:nvPr/>
          </p:nvSpPr>
          <p:spPr>
            <a:xfrm rot="16200000" flipV="1">
              <a:off x="5963465" y="45457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/>
            <p:cNvSpPr/>
            <p:nvPr/>
          </p:nvSpPr>
          <p:spPr>
            <a:xfrm rot="16200000" flipV="1">
              <a:off x="6037207" y="4698180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/>
            <p:cNvSpPr/>
            <p:nvPr/>
          </p:nvSpPr>
          <p:spPr>
            <a:xfrm rot="16200000" flipV="1">
              <a:off x="6115865" y="45965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/>
            <p:cNvSpPr/>
            <p:nvPr/>
          </p:nvSpPr>
          <p:spPr>
            <a:xfrm rot="16200000" flipV="1">
              <a:off x="6186325" y="474078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/>
            <p:cNvSpPr/>
            <p:nvPr/>
          </p:nvSpPr>
          <p:spPr>
            <a:xfrm rot="16200000" flipV="1">
              <a:off x="6042123" y="442779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/>
            <p:cNvSpPr/>
            <p:nvPr/>
          </p:nvSpPr>
          <p:spPr>
            <a:xfrm rot="16200000" flipH="1" flipV="1">
              <a:off x="6166665" y="447203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Oval 300"/>
            <p:cNvSpPr/>
            <p:nvPr/>
          </p:nvSpPr>
          <p:spPr>
            <a:xfrm rot="16200000" flipH="1" flipV="1">
              <a:off x="6240407" y="462443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Oval 301"/>
            <p:cNvSpPr/>
            <p:nvPr/>
          </p:nvSpPr>
          <p:spPr>
            <a:xfrm rot="16200000" flipH="1" flipV="1">
              <a:off x="6319065" y="452283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Oval 302"/>
            <p:cNvSpPr/>
            <p:nvPr/>
          </p:nvSpPr>
          <p:spPr>
            <a:xfrm rot="16200000" flipH="1" flipV="1">
              <a:off x="6389525" y="466704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Oval 303"/>
            <p:cNvSpPr/>
            <p:nvPr/>
          </p:nvSpPr>
          <p:spPr>
            <a:xfrm rot="16200000" flipH="1" flipV="1">
              <a:off x="6245323" y="435405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Oval 304"/>
            <p:cNvSpPr/>
            <p:nvPr/>
          </p:nvSpPr>
          <p:spPr>
            <a:xfrm flipH="1">
              <a:off x="6309239" y="3931264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Oval 305"/>
            <p:cNvSpPr/>
            <p:nvPr/>
          </p:nvSpPr>
          <p:spPr>
            <a:xfrm flipH="1">
              <a:off x="6382981" y="408366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Oval 306"/>
            <p:cNvSpPr/>
            <p:nvPr/>
          </p:nvSpPr>
          <p:spPr>
            <a:xfrm flipH="1">
              <a:off x="6461639" y="39820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Oval 307"/>
            <p:cNvSpPr/>
            <p:nvPr/>
          </p:nvSpPr>
          <p:spPr>
            <a:xfrm flipH="1">
              <a:off x="6532099" y="41262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Oval 308"/>
            <p:cNvSpPr/>
            <p:nvPr/>
          </p:nvSpPr>
          <p:spPr>
            <a:xfrm flipH="1">
              <a:off x="6387897" y="38132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Oval 309"/>
            <p:cNvSpPr/>
            <p:nvPr/>
          </p:nvSpPr>
          <p:spPr>
            <a:xfrm>
              <a:off x="6512439" y="385752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Oval 310"/>
            <p:cNvSpPr/>
            <p:nvPr/>
          </p:nvSpPr>
          <p:spPr>
            <a:xfrm>
              <a:off x="6586181" y="400992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Oval 311"/>
            <p:cNvSpPr/>
            <p:nvPr/>
          </p:nvSpPr>
          <p:spPr>
            <a:xfrm>
              <a:off x="6664839" y="390832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Oval 312"/>
            <p:cNvSpPr/>
            <p:nvPr/>
          </p:nvSpPr>
          <p:spPr>
            <a:xfrm>
              <a:off x="6735299" y="405252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Oval 313"/>
            <p:cNvSpPr/>
            <p:nvPr/>
          </p:nvSpPr>
          <p:spPr>
            <a:xfrm>
              <a:off x="6591097" y="37395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Oval 314"/>
            <p:cNvSpPr/>
            <p:nvPr/>
          </p:nvSpPr>
          <p:spPr>
            <a:xfrm rot="5400000" flipH="1" flipV="1">
              <a:off x="6392819" y="43671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Oval 315"/>
            <p:cNvSpPr/>
            <p:nvPr/>
          </p:nvSpPr>
          <p:spPr>
            <a:xfrm rot="5400000" flipH="1" flipV="1">
              <a:off x="6466561" y="4519560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Oval 316"/>
            <p:cNvSpPr/>
            <p:nvPr/>
          </p:nvSpPr>
          <p:spPr>
            <a:xfrm rot="5400000" flipH="1" flipV="1">
              <a:off x="6545219" y="44179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Oval 317"/>
            <p:cNvSpPr/>
            <p:nvPr/>
          </p:nvSpPr>
          <p:spPr>
            <a:xfrm rot="5400000" flipH="1" flipV="1">
              <a:off x="6615679" y="456216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Oval 318"/>
            <p:cNvSpPr/>
            <p:nvPr/>
          </p:nvSpPr>
          <p:spPr>
            <a:xfrm rot="5400000" flipH="1" flipV="1">
              <a:off x="6471477" y="42491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Oval 319"/>
            <p:cNvSpPr/>
            <p:nvPr/>
          </p:nvSpPr>
          <p:spPr>
            <a:xfrm rot="5400000" flipV="1">
              <a:off x="6596019" y="429341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Oval 320"/>
            <p:cNvSpPr/>
            <p:nvPr/>
          </p:nvSpPr>
          <p:spPr>
            <a:xfrm rot="5400000" flipV="1">
              <a:off x="6669761" y="444581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Oval 321"/>
            <p:cNvSpPr/>
            <p:nvPr/>
          </p:nvSpPr>
          <p:spPr>
            <a:xfrm rot="5400000" flipV="1">
              <a:off x="6748419" y="43442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Oval 322"/>
            <p:cNvSpPr/>
            <p:nvPr/>
          </p:nvSpPr>
          <p:spPr>
            <a:xfrm rot="5400000" flipV="1">
              <a:off x="6818879" y="44884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Oval 323"/>
            <p:cNvSpPr/>
            <p:nvPr/>
          </p:nvSpPr>
          <p:spPr>
            <a:xfrm rot="5400000" flipV="1">
              <a:off x="6674677" y="41754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TextBox 324"/>
            <p:cNvSpPr txBox="1"/>
            <p:nvPr/>
          </p:nvSpPr>
          <p:spPr>
            <a:xfrm>
              <a:off x="5420701" y="2036408"/>
              <a:ext cx="9081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Mutant</a:t>
              </a:r>
            </a:p>
          </p:txBody>
        </p:sp>
      </p:grpSp>
      <p:grpSp>
        <p:nvGrpSpPr>
          <p:cNvPr id="337" name="Group 336"/>
          <p:cNvGrpSpPr/>
          <p:nvPr/>
        </p:nvGrpSpPr>
        <p:grpSpPr>
          <a:xfrm>
            <a:off x="7020944" y="5576763"/>
            <a:ext cx="1297610" cy="1027597"/>
            <a:chOff x="3559764" y="5366650"/>
            <a:chExt cx="1297610" cy="1027597"/>
          </a:xfrm>
        </p:grpSpPr>
        <p:sp>
          <p:nvSpPr>
            <p:cNvPr id="328" name="Oval 327"/>
            <p:cNvSpPr/>
            <p:nvPr/>
          </p:nvSpPr>
          <p:spPr>
            <a:xfrm rot="16200000" flipV="1">
              <a:off x="3559764" y="549560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Oval 328"/>
            <p:cNvSpPr/>
            <p:nvPr/>
          </p:nvSpPr>
          <p:spPr>
            <a:xfrm rot="16200000" flipV="1">
              <a:off x="3564680" y="592659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Oval 329"/>
            <p:cNvSpPr/>
            <p:nvPr/>
          </p:nvSpPr>
          <p:spPr>
            <a:xfrm rot="16200000" flipV="1">
              <a:off x="3561505" y="6152737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TextBox 330"/>
            <p:cNvSpPr txBox="1"/>
            <p:nvPr/>
          </p:nvSpPr>
          <p:spPr>
            <a:xfrm>
              <a:off x="3659610" y="5366650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A</a:t>
              </a:r>
            </a:p>
          </p:txBody>
        </p:sp>
        <p:sp>
          <p:nvSpPr>
            <p:cNvPr id="332" name="TextBox 331"/>
            <p:cNvSpPr txBox="1"/>
            <p:nvPr/>
          </p:nvSpPr>
          <p:spPr>
            <a:xfrm>
              <a:off x="3659610" y="5797646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C</a:t>
              </a:r>
            </a:p>
          </p:txBody>
        </p:sp>
        <p:sp>
          <p:nvSpPr>
            <p:cNvPr id="333" name="TextBox 332"/>
            <p:cNvSpPr txBox="1"/>
            <p:nvPr/>
          </p:nvSpPr>
          <p:spPr>
            <a:xfrm>
              <a:off x="3659610" y="6024915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D</a:t>
              </a:r>
            </a:p>
          </p:txBody>
        </p:sp>
      </p:grpSp>
      <p:grpSp>
        <p:nvGrpSpPr>
          <p:cNvPr id="336" name="Group 335"/>
          <p:cNvGrpSpPr/>
          <p:nvPr/>
        </p:nvGrpSpPr>
        <p:grpSpPr>
          <a:xfrm>
            <a:off x="7020944" y="6476938"/>
            <a:ext cx="1343659" cy="369332"/>
            <a:chOff x="3559764" y="6266825"/>
            <a:chExt cx="1343659" cy="369332"/>
          </a:xfrm>
        </p:grpSpPr>
        <p:sp>
          <p:nvSpPr>
            <p:cNvPr id="334" name="Oval 333"/>
            <p:cNvSpPr/>
            <p:nvPr/>
          </p:nvSpPr>
          <p:spPr>
            <a:xfrm rot="16200000" flipV="1">
              <a:off x="3559764" y="6397526"/>
              <a:ext cx="147484" cy="147484"/>
            </a:xfrm>
            <a:prstGeom prst="ellipse">
              <a:avLst/>
            </a:prstGeom>
            <a:solidFill>
              <a:srgbClr val="FF0000"/>
            </a:solidFill>
            <a:ln w="571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TextBox 334"/>
            <p:cNvSpPr txBox="1"/>
            <p:nvPr/>
          </p:nvSpPr>
          <p:spPr>
            <a:xfrm>
              <a:off x="3659610" y="6266825"/>
              <a:ext cx="12438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D’</a:t>
              </a:r>
            </a:p>
          </p:txBody>
        </p:sp>
      </p:grpSp>
      <p:sp>
        <p:nvSpPr>
          <p:cNvPr id="338" name="Oval 337"/>
          <p:cNvSpPr/>
          <p:nvPr/>
        </p:nvSpPr>
        <p:spPr>
          <a:xfrm rot="16200000" flipV="1">
            <a:off x="7025860" y="5917629"/>
            <a:ext cx="147484" cy="14748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TextBox 338"/>
          <p:cNvSpPr txBox="1"/>
          <p:nvPr/>
        </p:nvSpPr>
        <p:spPr>
          <a:xfrm>
            <a:off x="7124174" y="5786011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type B</a:t>
            </a:r>
          </a:p>
        </p:txBody>
      </p:sp>
      <p:grpSp>
        <p:nvGrpSpPr>
          <p:cNvPr id="340" name="Group 339"/>
          <p:cNvGrpSpPr/>
          <p:nvPr/>
        </p:nvGrpSpPr>
        <p:grpSpPr>
          <a:xfrm>
            <a:off x="2264137" y="3807355"/>
            <a:ext cx="1750530" cy="2735514"/>
            <a:chOff x="1212761" y="2036408"/>
            <a:chExt cx="2045202" cy="3195992"/>
          </a:xfrm>
        </p:grpSpPr>
        <p:sp>
          <p:nvSpPr>
            <p:cNvPr id="341" name="Oval 340"/>
            <p:cNvSpPr/>
            <p:nvPr/>
          </p:nvSpPr>
          <p:spPr>
            <a:xfrm>
              <a:off x="1212761" y="35887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Oval 341"/>
            <p:cNvSpPr/>
            <p:nvPr/>
          </p:nvSpPr>
          <p:spPr>
            <a:xfrm>
              <a:off x="1286503" y="37411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Oval 342"/>
            <p:cNvSpPr/>
            <p:nvPr/>
          </p:nvSpPr>
          <p:spPr>
            <a:xfrm>
              <a:off x="1365161" y="36395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Oval 343"/>
            <p:cNvSpPr/>
            <p:nvPr/>
          </p:nvSpPr>
          <p:spPr>
            <a:xfrm>
              <a:off x="1435621" y="378378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Oval 344"/>
            <p:cNvSpPr/>
            <p:nvPr/>
          </p:nvSpPr>
          <p:spPr>
            <a:xfrm>
              <a:off x="1291419" y="34707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Oval 345"/>
            <p:cNvSpPr/>
            <p:nvPr/>
          </p:nvSpPr>
          <p:spPr>
            <a:xfrm flipH="1">
              <a:off x="1415961" y="351503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Oval 346"/>
            <p:cNvSpPr/>
            <p:nvPr/>
          </p:nvSpPr>
          <p:spPr>
            <a:xfrm flipH="1">
              <a:off x="1489703" y="36674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Oval 347"/>
            <p:cNvSpPr/>
            <p:nvPr/>
          </p:nvSpPr>
          <p:spPr>
            <a:xfrm flipH="1">
              <a:off x="1568361" y="356583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Oval 348"/>
            <p:cNvSpPr/>
            <p:nvPr/>
          </p:nvSpPr>
          <p:spPr>
            <a:xfrm flipH="1">
              <a:off x="1638821" y="371004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Oval 349"/>
            <p:cNvSpPr/>
            <p:nvPr/>
          </p:nvSpPr>
          <p:spPr>
            <a:xfrm flipH="1">
              <a:off x="1494619" y="33970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Oval 350"/>
            <p:cNvSpPr/>
            <p:nvPr/>
          </p:nvSpPr>
          <p:spPr>
            <a:xfrm rot="16200000" flipV="1">
              <a:off x="1296341" y="40246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Oval 351"/>
            <p:cNvSpPr/>
            <p:nvPr/>
          </p:nvSpPr>
          <p:spPr>
            <a:xfrm rot="16200000" flipV="1">
              <a:off x="1370083" y="41770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Oval 352"/>
            <p:cNvSpPr/>
            <p:nvPr/>
          </p:nvSpPr>
          <p:spPr>
            <a:xfrm rot="16200000" flipV="1">
              <a:off x="1448741" y="407547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Oval 353"/>
            <p:cNvSpPr/>
            <p:nvPr/>
          </p:nvSpPr>
          <p:spPr>
            <a:xfrm rot="16200000" flipV="1">
              <a:off x="1519201" y="4219679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Oval 354"/>
            <p:cNvSpPr/>
            <p:nvPr/>
          </p:nvSpPr>
          <p:spPr>
            <a:xfrm rot="16200000" flipV="1">
              <a:off x="1374999" y="390668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Oval 355"/>
            <p:cNvSpPr/>
            <p:nvPr/>
          </p:nvSpPr>
          <p:spPr>
            <a:xfrm rot="16200000" flipH="1" flipV="1">
              <a:off x="1499541" y="39509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Oval 356"/>
            <p:cNvSpPr/>
            <p:nvPr/>
          </p:nvSpPr>
          <p:spPr>
            <a:xfrm rot="16200000" flipH="1" flipV="1">
              <a:off x="1573283" y="41033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Oval 357"/>
            <p:cNvSpPr/>
            <p:nvPr/>
          </p:nvSpPr>
          <p:spPr>
            <a:xfrm rot="16200000" flipH="1" flipV="1">
              <a:off x="1651941" y="40017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Oval 358"/>
            <p:cNvSpPr/>
            <p:nvPr/>
          </p:nvSpPr>
          <p:spPr>
            <a:xfrm rot="16200000" flipH="1" flipV="1">
              <a:off x="1722401" y="414593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/>
            <p:cNvSpPr/>
            <p:nvPr/>
          </p:nvSpPr>
          <p:spPr>
            <a:xfrm rot="16200000" flipH="1" flipV="1">
              <a:off x="1578199" y="383294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/>
            <p:cNvSpPr/>
            <p:nvPr/>
          </p:nvSpPr>
          <p:spPr>
            <a:xfrm flipH="1">
              <a:off x="1642115" y="34101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/>
            <p:cNvSpPr/>
            <p:nvPr/>
          </p:nvSpPr>
          <p:spPr>
            <a:xfrm flipH="1">
              <a:off x="1715857" y="35625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/>
            <p:cNvSpPr/>
            <p:nvPr/>
          </p:nvSpPr>
          <p:spPr>
            <a:xfrm flipH="1">
              <a:off x="1794515" y="346095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/>
            <p:cNvSpPr/>
            <p:nvPr/>
          </p:nvSpPr>
          <p:spPr>
            <a:xfrm flipH="1">
              <a:off x="1864975" y="360516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/>
            <p:cNvSpPr/>
            <p:nvPr/>
          </p:nvSpPr>
          <p:spPr>
            <a:xfrm flipH="1">
              <a:off x="1720773" y="32921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/>
            <p:cNvSpPr/>
            <p:nvPr/>
          </p:nvSpPr>
          <p:spPr>
            <a:xfrm>
              <a:off x="1845315" y="333641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/>
            <p:cNvSpPr/>
            <p:nvPr/>
          </p:nvSpPr>
          <p:spPr>
            <a:xfrm>
              <a:off x="1919057" y="348881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/>
            <p:cNvSpPr/>
            <p:nvPr/>
          </p:nvSpPr>
          <p:spPr>
            <a:xfrm>
              <a:off x="1997715" y="338721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/>
            <p:cNvSpPr/>
            <p:nvPr/>
          </p:nvSpPr>
          <p:spPr>
            <a:xfrm>
              <a:off x="2068175" y="353142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/>
            <p:cNvSpPr/>
            <p:nvPr/>
          </p:nvSpPr>
          <p:spPr>
            <a:xfrm>
              <a:off x="1923973" y="321842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/>
            <p:cNvSpPr/>
            <p:nvPr/>
          </p:nvSpPr>
          <p:spPr>
            <a:xfrm rot="5400000" flipH="1" flipV="1">
              <a:off x="1725695" y="38460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/>
            <p:cNvSpPr/>
            <p:nvPr/>
          </p:nvSpPr>
          <p:spPr>
            <a:xfrm rot="5400000" flipH="1" flipV="1">
              <a:off x="1799437" y="399845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/>
            <p:cNvSpPr/>
            <p:nvPr/>
          </p:nvSpPr>
          <p:spPr>
            <a:xfrm rot="5400000" flipH="1" flipV="1">
              <a:off x="1878095" y="38968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/>
            <p:cNvSpPr/>
            <p:nvPr/>
          </p:nvSpPr>
          <p:spPr>
            <a:xfrm rot="5400000" flipH="1" flipV="1">
              <a:off x="1948555" y="404105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/>
            <p:cNvSpPr/>
            <p:nvPr/>
          </p:nvSpPr>
          <p:spPr>
            <a:xfrm rot="5400000" flipH="1" flipV="1">
              <a:off x="1804353" y="372806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/>
            <p:cNvSpPr/>
            <p:nvPr/>
          </p:nvSpPr>
          <p:spPr>
            <a:xfrm rot="5400000" flipV="1">
              <a:off x="1928895" y="37723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Oval 376"/>
            <p:cNvSpPr/>
            <p:nvPr/>
          </p:nvSpPr>
          <p:spPr>
            <a:xfrm rot="5400000" flipV="1">
              <a:off x="2002637" y="392471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Oval 377"/>
            <p:cNvSpPr/>
            <p:nvPr/>
          </p:nvSpPr>
          <p:spPr>
            <a:xfrm rot="5400000" flipV="1">
              <a:off x="2081295" y="38231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/>
            <p:cNvSpPr/>
            <p:nvPr/>
          </p:nvSpPr>
          <p:spPr>
            <a:xfrm rot="5400000" flipV="1">
              <a:off x="2151755" y="396731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/>
            <p:cNvSpPr/>
            <p:nvPr/>
          </p:nvSpPr>
          <p:spPr>
            <a:xfrm rot="5400000" flipV="1">
              <a:off x="2007553" y="36543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Oval 380"/>
            <p:cNvSpPr/>
            <p:nvPr/>
          </p:nvSpPr>
          <p:spPr>
            <a:xfrm>
              <a:off x="1322567" y="44540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/>
            <p:cNvSpPr/>
            <p:nvPr/>
          </p:nvSpPr>
          <p:spPr>
            <a:xfrm>
              <a:off x="1396309" y="46064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Oval 382"/>
            <p:cNvSpPr/>
            <p:nvPr/>
          </p:nvSpPr>
          <p:spPr>
            <a:xfrm>
              <a:off x="1474967" y="4504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/>
            <p:cNvSpPr/>
            <p:nvPr/>
          </p:nvSpPr>
          <p:spPr>
            <a:xfrm>
              <a:off x="1545427" y="464902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/>
            <p:cNvSpPr/>
            <p:nvPr/>
          </p:nvSpPr>
          <p:spPr>
            <a:xfrm>
              <a:off x="1401225" y="433602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/>
            <p:cNvSpPr/>
            <p:nvPr/>
          </p:nvSpPr>
          <p:spPr>
            <a:xfrm flipH="1">
              <a:off x="1525767" y="43802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/>
            <p:cNvSpPr/>
            <p:nvPr/>
          </p:nvSpPr>
          <p:spPr>
            <a:xfrm flipH="1">
              <a:off x="1599509" y="45326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/>
            <p:cNvSpPr/>
            <p:nvPr/>
          </p:nvSpPr>
          <p:spPr>
            <a:xfrm flipH="1">
              <a:off x="1678167" y="44310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/>
            <p:cNvSpPr/>
            <p:nvPr/>
          </p:nvSpPr>
          <p:spPr>
            <a:xfrm flipH="1">
              <a:off x="1748627" y="457527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/>
            <p:cNvSpPr/>
            <p:nvPr/>
          </p:nvSpPr>
          <p:spPr>
            <a:xfrm flipH="1">
              <a:off x="1604425" y="42622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/>
            <p:cNvSpPr/>
            <p:nvPr/>
          </p:nvSpPr>
          <p:spPr>
            <a:xfrm rot="16200000" flipV="1">
              <a:off x="1406147" y="48899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/>
            <p:cNvSpPr/>
            <p:nvPr/>
          </p:nvSpPr>
          <p:spPr>
            <a:xfrm rot="16200000" flipV="1">
              <a:off x="1479889" y="50423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Oval 392"/>
            <p:cNvSpPr/>
            <p:nvPr/>
          </p:nvSpPr>
          <p:spPr>
            <a:xfrm rot="16200000" flipV="1">
              <a:off x="1558547" y="49407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/>
            <p:cNvSpPr/>
            <p:nvPr/>
          </p:nvSpPr>
          <p:spPr>
            <a:xfrm rot="16200000" flipV="1">
              <a:off x="1629007" y="508491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/>
            <p:cNvSpPr/>
            <p:nvPr/>
          </p:nvSpPr>
          <p:spPr>
            <a:xfrm rot="16200000" flipV="1">
              <a:off x="1484805" y="47719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/>
            <p:cNvSpPr/>
            <p:nvPr/>
          </p:nvSpPr>
          <p:spPr>
            <a:xfrm rot="16200000" flipH="1" flipV="1">
              <a:off x="1609347" y="481616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/>
            <p:cNvSpPr/>
            <p:nvPr/>
          </p:nvSpPr>
          <p:spPr>
            <a:xfrm rot="16200000" flipH="1" flipV="1">
              <a:off x="1683089" y="49685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/>
            <p:cNvSpPr/>
            <p:nvPr/>
          </p:nvSpPr>
          <p:spPr>
            <a:xfrm rot="16200000" flipH="1" flipV="1">
              <a:off x="1761747" y="48669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/>
            <p:cNvSpPr/>
            <p:nvPr/>
          </p:nvSpPr>
          <p:spPr>
            <a:xfrm rot="16200000" flipH="1" flipV="1">
              <a:off x="1832207" y="5011174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/>
            <p:cNvSpPr/>
            <p:nvPr/>
          </p:nvSpPr>
          <p:spPr>
            <a:xfrm rot="16200000" flipH="1" flipV="1">
              <a:off x="1688005" y="469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/>
            <p:cNvSpPr/>
            <p:nvPr/>
          </p:nvSpPr>
          <p:spPr>
            <a:xfrm flipH="1">
              <a:off x="1751921" y="427539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/>
            <p:cNvSpPr/>
            <p:nvPr/>
          </p:nvSpPr>
          <p:spPr>
            <a:xfrm flipH="1">
              <a:off x="1825663" y="44277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/>
            <p:cNvSpPr/>
            <p:nvPr/>
          </p:nvSpPr>
          <p:spPr>
            <a:xfrm flipH="1">
              <a:off x="1904321" y="4326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Oval 403"/>
            <p:cNvSpPr/>
            <p:nvPr/>
          </p:nvSpPr>
          <p:spPr>
            <a:xfrm flipH="1">
              <a:off x="1974781" y="447040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Oval 404"/>
            <p:cNvSpPr/>
            <p:nvPr/>
          </p:nvSpPr>
          <p:spPr>
            <a:xfrm flipH="1">
              <a:off x="1830579" y="415740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/>
            <p:cNvSpPr/>
            <p:nvPr/>
          </p:nvSpPr>
          <p:spPr>
            <a:xfrm>
              <a:off x="1955121" y="420165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Oval 406"/>
            <p:cNvSpPr/>
            <p:nvPr/>
          </p:nvSpPr>
          <p:spPr>
            <a:xfrm>
              <a:off x="2028863" y="435405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Oval 407"/>
            <p:cNvSpPr/>
            <p:nvPr/>
          </p:nvSpPr>
          <p:spPr>
            <a:xfrm>
              <a:off x="2107521" y="4252452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/>
            <p:cNvSpPr/>
            <p:nvPr/>
          </p:nvSpPr>
          <p:spPr>
            <a:xfrm>
              <a:off x="2177981" y="439665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/>
            <p:cNvSpPr/>
            <p:nvPr/>
          </p:nvSpPr>
          <p:spPr>
            <a:xfrm>
              <a:off x="2033779" y="408366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/>
            <p:cNvSpPr/>
            <p:nvPr/>
          </p:nvSpPr>
          <p:spPr>
            <a:xfrm rot="5400000" flipH="1" flipV="1">
              <a:off x="1835501" y="47112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/>
            <p:cNvSpPr/>
            <p:nvPr/>
          </p:nvSpPr>
          <p:spPr>
            <a:xfrm rot="5400000" flipH="1" flipV="1">
              <a:off x="1909243" y="486369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/>
            <p:cNvSpPr/>
            <p:nvPr/>
          </p:nvSpPr>
          <p:spPr>
            <a:xfrm rot="5400000" flipH="1" flipV="1">
              <a:off x="1987901" y="47620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Oval 413"/>
            <p:cNvSpPr/>
            <p:nvPr/>
          </p:nvSpPr>
          <p:spPr>
            <a:xfrm rot="5400000" flipH="1" flipV="1">
              <a:off x="2058361" y="490629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5" name="Oval 414"/>
            <p:cNvSpPr/>
            <p:nvPr/>
          </p:nvSpPr>
          <p:spPr>
            <a:xfrm rot="5400000" flipH="1" flipV="1">
              <a:off x="1914159" y="459330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Oval 415"/>
            <p:cNvSpPr/>
            <p:nvPr/>
          </p:nvSpPr>
          <p:spPr>
            <a:xfrm rot="5400000" flipV="1">
              <a:off x="2038701" y="46375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/>
            <p:cNvSpPr/>
            <p:nvPr/>
          </p:nvSpPr>
          <p:spPr>
            <a:xfrm rot="5400000" flipV="1">
              <a:off x="2112443" y="47899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/>
            <p:cNvSpPr/>
            <p:nvPr/>
          </p:nvSpPr>
          <p:spPr>
            <a:xfrm rot="5400000" flipV="1">
              <a:off x="2191101" y="468834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/>
            <p:cNvSpPr/>
            <p:nvPr/>
          </p:nvSpPr>
          <p:spPr>
            <a:xfrm rot="5400000" flipV="1">
              <a:off x="2261561" y="483255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Oval 419"/>
            <p:cNvSpPr/>
            <p:nvPr/>
          </p:nvSpPr>
          <p:spPr>
            <a:xfrm rot="5400000" flipV="1">
              <a:off x="2117359" y="451956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Oval 420"/>
            <p:cNvSpPr/>
            <p:nvPr/>
          </p:nvSpPr>
          <p:spPr>
            <a:xfrm>
              <a:off x="2061679" y="324464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Oval 421"/>
            <p:cNvSpPr/>
            <p:nvPr/>
          </p:nvSpPr>
          <p:spPr>
            <a:xfrm>
              <a:off x="2135421" y="339704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Oval 422"/>
            <p:cNvSpPr/>
            <p:nvPr/>
          </p:nvSpPr>
          <p:spPr>
            <a:xfrm>
              <a:off x="2214079" y="329544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/>
            <p:cNvSpPr/>
            <p:nvPr/>
          </p:nvSpPr>
          <p:spPr>
            <a:xfrm>
              <a:off x="2284539" y="34396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/>
            <p:cNvSpPr/>
            <p:nvPr/>
          </p:nvSpPr>
          <p:spPr>
            <a:xfrm>
              <a:off x="2140337" y="31266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/>
            <p:cNvSpPr/>
            <p:nvPr/>
          </p:nvSpPr>
          <p:spPr>
            <a:xfrm flipH="1">
              <a:off x="2264879" y="31709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/>
            <p:cNvSpPr/>
            <p:nvPr/>
          </p:nvSpPr>
          <p:spPr>
            <a:xfrm flipH="1">
              <a:off x="2338621" y="332330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/>
            <p:cNvSpPr/>
            <p:nvPr/>
          </p:nvSpPr>
          <p:spPr>
            <a:xfrm flipH="1">
              <a:off x="2417279" y="32217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/>
            <p:cNvSpPr/>
            <p:nvPr/>
          </p:nvSpPr>
          <p:spPr>
            <a:xfrm flipH="1">
              <a:off x="2487739" y="336591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/>
            <p:cNvSpPr/>
            <p:nvPr/>
          </p:nvSpPr>
          <p:spPr>
            <a:xfrm flipH="1">
              <a:off x="2343537" y="30529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/>
            <p:cNvSpPr/>
            <p:nvPr/>
          </p:nvSpPr>
          <p:spPr>
            <a:xfrm rot="16200000" flipV="1">
              <a:off x="2145259" y="36805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/>
            <p:cNvSpPr/>
            <p:nvPr/>
          </p:nvSpPr>
          <p:spPr>
            <a:xfrm rot="16200000" flipV="1">
              <a:off x="2219001" y="383294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/>
            <p:cNvSpPr/>
            <p:nvPr/>
          </p:nvSpPr>
          <p:spPr>
            <a:xfrm rot="16200000" flipV="1">
              <a:off x="2297659" y="37313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/>
            <p:cNvSpPr/>
            <p:nvPr/>
          </p:nvSpPr>
          <p:spPr>
            <a:xfrm rot="16200000" flipV="1">
              <a:off x="2368119" y="387554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/>
            <p:cNvSpPr/>
            <p:nvPr/>
          </p:nvSpPr>
          <p:spPr>
            <a:xfrm rot="16200000" flipV="1">
              <a:off x="2223917" y="356255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/>
            <p:cNvSpPr/>
            <p:nvPr/>
          </p:nvSpPr>
          <p:spPr>
            <a:xfrm rot="16200000" flipH="1" flipV="1">
              <a:off x="2348459" y="36068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/>
            <p:cNvSpPr/>
            <p:nvPr/>
          </p:nvSpPr>
          <p:spPr>
            <a:xfrm rot="16200000" flipH="1" flipV="1">
              <a:off x="2422201" y="37592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/>
            <p:cNvSpPr/>
            <p:nvPr/>
          </p:nvSpPr>
          <p:spPr>
            <a:xfrm rot="16200000" flipH="1" flipV="1">
              <a:off x="2500859" y="365760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/>
            <p:cNvSpPr/>
            <p:nvPr/>
          </p:nvSpPr>
          <p:spPr>
            <a:xfrm rot="16200000" flipH="1" flipV="1">
              <a:off x="2571319" y="380180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Oval 439"/>
            <p:cNvSpPr/>
            <p:nvPr/>
          </p:nvSpPr>
          <p:spPr>
            <a:xfrm rot="16200000" flipH="1" flipV="1">
              <a:off x="2427117" y="3488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Oval 440"/>
            <p:cNvSpPr/>
            <p:nvPr/>
          </p:nvSpPr>
          <p:spPr>
            <a:xfrm flipH="1">
              <a:off x="2491033" y="30660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Oval 441"/>
            <p:cNvSpPr/>
            <p:nvPr/>
          </p:nvSpPr>
          <p:spPr>
            <a:xfrm flipH="1">
              <a:off x="2564775" y="32184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Oval 442"/>
            <p:cNvSpPr/>
            <p:nvPr/>
          </p:nvSpPr>
          <p:spPr>
            <a:xfrm flipH="1">
              <a:off x="2643433" y="31168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Oval 443"/>
            <p:cNvSpPr/>
            <p:nvPr/>
          </p:nvSpPr>
          <p:spPr>
            <a:xfrm flipH="1">
              <a:off x="2713893" y="326103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Oval 444"/>
            <p:cNvSpPr/>
            <p:nvPr/>
          </p:nvSpPr>
          <p:spPr>
            <a:xfrm flipH="1">
              <a:off x="2569691" y="294804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Oval 445"/>
            <p:cNvSpPr/>
            <p:nvPr/>
          </p:nvSpPr>
          <p:spPr>
            <a:xfrm>
              <a:off x="2694233" y="299228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Oval 446"/>
            <p:cNvSpPr/>
            <p:nvPr/>
          </p:nvSpPr>
          <p:spPr>
            <a:xfrm>
              <a:off x="2767975" y="31446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/>
            <p:cNvSpPr/>
            <p:nvPr/>
          </p:nvSpPr>
          <p:spPr>
            <a:xfrm>
              <a:off x="2846633" y="30430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Oval 448"/>
            <p:cNvSpPr/>
            <p:nvPr/>
          </p:nvSpPr>
          <p:spPr>
            <a:xfrm>
              <a:off x="2917093" y="318729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Oval 449"/>
            <p:cNvSpPr/>
            <p:nvPr/>
          </p:nvSpPr>
          <p:spPr>
            <a:xfrm>
              <a:off x="2772891" y="287429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/>
            <p:cNvSpPr/>
            <p:nvPr/>
          </p:nvSpPr>
          <p:spPr>
            <a:xfrm rot="5400000" flipH="1" flipV="1">
              <a:off x="2574613" y="350192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Oval 451"/>
            <p:cNvSpPr/>
            <p:nvPr/>
          </p:nvSpPr>
          <p:spPr>
            <a:xfrm rot="5400000" flipH="1" flipV="1">
              <a:off x="2648355" y="365432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Oval 452"/>
            <p:cNvSpPr/>
            <p:nvPr/>
          </p:nvSpPr>
          <p:spPr>
            <a:xfrm rot="5400000" flipH="1" flipV="1">
              <a:off x="2727013" y="35527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Oval 453"/>
            <p:cNvSpPr/>
            <p:nvPr/>
          </p:nvSpPr>
          <p:spPr>
            <a:xfrm rot="5400000" flipH="1" flipV="1">
              <a:off x="2797473" y="369692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Oval 454"/>
            <p:cNvSpPr/>
            <p:nvPr/>
          </p:nvSpPr>
          <p:spPr>
            <a:xfrm rot="5400000" flipH="1" flipV="1">
              <a:off x="2653271" y="338393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Oval 455"/>
            <p:cNvSpPr/>
            <p:nvPr/>
          </p:nvSpPr>
          <p:spPr>
            <a:xfrm rot="5400000" flipV="1">
              <a:off x="2777813" y="342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Oval 456"/>
            <p:cNvSpPr/>
            <p:nvPr/>
          </p:nvSpPr>
          <p:spPr>
            <a:xfrm rot="5400000" flipV="1">
              <a:off x="2851555" y="358058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/>
            <p:cNvSpPr/>
            <p:nvPr/>
          </p:nvSpPr>
          <p:spPr>
            <a:xfrm rot="5400000" flipV="1">
              <a:off x="2930213" y="347898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/>
            <p:cNvSpPr/>
            <p:nvPr/>
          </p:nvSpPr>
          <p:spPr>
            <a:xfrm rot="5400000" flipV="1">
              <a:off x="3000673" y="362318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/>
            <p:cNvSpPr/>
            <p:nvPr/>
          </p:nvSpPr>
          <p:spPr>
            <a:xfrm rot="5400000" flipV="1">
              <a:off x="2856471" y="3310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Oval 460"/>
            <p:cNvSpPr/>
            <p:nvPr/>
          </p:nvSpPr>
          <p:spPr>
            <a:xfrm>
              <a:off x="2171485" y="41098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Oval 461"/>
            <p:cNvSpPr/>
            <p:nvPr/>
          </p:nvSpPr>
          <p:spPr>
            <a:xfrm>
              <a:off x="2245227" y="42622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/>
            <p:cNvSpPr/>
            <p:nvPr/>
          </p:nvSpPr>
          <p:spPr>
            <a:xfrm>
              <a:off x="2323885" y="41606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Oval 463"/>
            <p:cNvSpPr/>
            <p:nvPr/>
          </p:nvSpPr>
          <p:spPr>
            <a:xfrm>
              <a:off x="2394345" y="43048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Oval 464"/>
            <p:cNvSpPr/>
            <p:nvPr/>
          </p:nvSpPr>
          <p:spPr>
            <a:xfrm>
              <a:off x="2250143" y="399189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/>
            <p:cNvSpPr/>
            <p:nvPr/>
          </p:nvSpPr>
          <p:spPr>
            <a:xfrm flipH="1">
              <a:off x="2374685" y="40361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Oval 466"/>
            <p:cNvSpPr/>
            <p:nvPr/>
          </p:nvSpPr>
          <p:spPr>
            <a:xfrm flipH="1">
              <a:off x="2448427" y="418854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Oval 467"/>
            <p:cNvSpPr/>
            <p:nvPr/>
          </p:nvSpPr>
          <p:spPr>
            <a:xfrm flipH="1">
              <a:off x="2527085" y="40869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/>
            <p:cNvSpPr/>
            <p:nvPr/>
          </p:nvSpPr>
          <p:spPr>
            <a:xfrm flipH="1">
              <a:off x="2597545" y="4231148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Oval 469"/>
            <p:cNvSpPr/>
            <p:nvPr/>
          </p:nvSpPr>
          <p:spPr>
            <a:xfrm flipH="1">
              <a:off x="2453343" y="391815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Oval 470"/>
            <p:cNvSpPr/>
            <p:nvPr/>
          </p:nvSpPr>
          <p:spPr>
            <a:xfrm rot="16200000" flipV="1">
              <a:off x="2255065" y="45457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/>
            <p:cNvSpPr/>
            <p:nvPr/>
          </p:nvSpPr>
          <p:spPr>
            <a:xfrm rot="16200000" flipV="1">
              <a:off x="2328807" y="4698180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Oval 472"/>
            <p:cNvSpPr/>
            <p:nvPr/>
          </p:nvSpPr>
          <p:spPr>
            <a:xfrm rot="16200000" flipV="1">
              <a:off x="2407465" y="45965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Oval 473"/>
            <p:cNvSpPr/>
            <p:nvPr/>
          </p:nvSpPr>
          <p:spPr>
            <a:xfrm rot="16200000" flipV="1">
              <a:off x="2477925" y="474078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/>
            <p:cNvSpPr/>
            <p:nvPr/>
          </p:nvSpPr>
          <p:spPr>
            <a:xfrm rot="16200000" flipV="1">
              <a:off x="2333723" y="442779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Oval 475"/>
            <p:cNvSpPr/>
            <p:nvPr/>
          </p:nvSpPr>
          <p:spPr>
            <a:xfrm rot="16200000" flipH="1" flipV="1">
              <a:off x="2458265" y="447203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7" name="Oval 476"/>
            <p:cNvSpPr/>
            <p:nvPr/>
          </p:nvSpPr>
          <p:spPr>
            <a:xfrm rot="16200000" flipH="1" flipV="1">
              <a:off x="2532007" y="462443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8" name="Oval 477"/>
            <p:cNvSpPr/>
            <p:nvPr/>
          </p:nvSpPr>
          <p:spPr>
            <a:xfrm rot="16200000" flipH="1" flipV="1">
              <a:off x="2610665" y="452283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Oval 478"/>
            <p:cNvSpPr/>
            <p:nvPr/>
          </p:nvSpPr>
          <p:spPr>
            <a:xfrm rot="16200000" flipH="1" flipV="1">
              <a:off x="2681125" y="466704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Oval 479"/>
            <p:cNvSpPr/>
            <p:nvPr/>
          </p:nvSpPr>
          <p:spPr>
            <a:xfrm rot="16200000" flipH="1" flipV="1">
              <a:off x="2536923" y="435405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/>
            <p:cNvSpPr/>
            <p:nvPr/>
          </p:nvSpPr>
          <p:spPr>
            <a:xfrm flipH="1">
              <a:off x="2600839" y="39312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Oval 481"/>
            <p:cNvSpPr/>
            <p:nvPr/>
          </p:nvSpPr>
          <p:spPr>
            <a:xfrm flipH="1">
              <a:off x="2674581" y="408366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Oval 482"/>
            <p:cNvSpPr/>
            <p:nvPr/>
          </p:nvSpPr>
          <p:spPr>
            <a:xfrm flipH="1">
              <a:off x="2753239" y="39820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/>
            <p:cNvSpPr/>
            <p:nvPr/>
          </p:nvSpPr>
          <p:spPr>
            <a:xfrm flipH="1">
              <a:off x="2823699" y="41262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Oval 484"/>
            <p:cNvSpPr/>
            <p:nvPr/>
          </p:nvSpPr>
          <p:spPr>
            <a:xfrm flipH="1">
              <a:off x="2679497" y="38132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Oval 485"/>
            <p:cNvSpPr/>
            <p:nvPr/>
          </p:nvSpPr>
          <p:spPr>
            <a:xfrm>
              <a:off x="2804039" y="385752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/>
            <p:cNvSpPr/>
            <p:nvPr/>
          </p:nvSpPr>
          <p:spPr>
            <a:xfrm>
              <a:off x="2877781" y="400992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Oval 487"/>
            <p:cNvSpPr/>
            <p:nvPr/>
          </p:nvSpPr>
          <p:spPr>
            <a:xfrm>
              <a:off x="2956439" y="390832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Oval 488"/>
            <p:cNvSpPr/>
            <p:nvPr/>
          </p:nvSpPr>
          <p:spPr>
            <a:xfrm>
              <a:off x="3026899" y="405252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/>
            <p:cNvSpPr/>
            <p:nvPr/>
          </p:nvSpPr>
          <p:spPr>
            <a:xfrm>
              <a:off x="2882697" y="37395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Oval 490"/>
            <p:cNvSpPr/>
            <p:nvPr/>
          </p:nvSpPr>
          <p:spPr>
            <a:xfrm rot="5400000" flipH="1" flipV="1">
              <a:off x="2684419" y="43671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Oval 491"/>
            <p:cNvSpPr/>
            <p:nvPr/>
          </p:nvSpPr>
          <p:spPr>
            <a:xfrm rot="5400000" flipH="1" flipV="1">
              <a:off x="2758161" y="45195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/>
            <p:cNvSpPr/>
            <p:nvPr/>
          </p:nvSpPr>
          <p:spPr>
            <a:xfrm rot="5400000" flipH="1" flipV="1">
              <a:off x="2836819" y="44179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/>
            <p:cNvSpPr/>
            <p:nvPr/>
          </p:nvSpPr>
          <p:spPr>
            <a:xfrm rot="5400000" flipH="1" flipV="1">
              <a:off x="2907279" y="456216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Oval 494"/>
            <p:cNvSpPr/>
            <p:nvPr/>
          </p:nvSpPr>
          <p:spPr>
            <a:xfrm rot="5400000" flipH="1" flipV="1">
              <a:off x="2763077" y="42491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/>
            <p:cNvSpPr/>
            <p:nvPr/>
          </p:nvSpPr>
          <p:spPr>
            <a:xfrm rot="5400000" flipV="1">
              <a:off x="2887619" y="429341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Oval 496"/>
            <p:cNvSpPr/>
            <p:nvPr/>
          </p:nvSpPr>
          <p:spPr>
            <a:xfrm rot="5400000" flipV="1">
              <a:off x="2961361" y="444581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8" name="Oval 497"/>
            <p:cNvSpPr/>
            <p:nvPr/>
          </p:nvSpPr>
          <p:spPr>
            <a:xfrm rot="5400000" flipV="1">
              <a:off x="3040019" y="43442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9" name="Oval 498"/>
            <p:cNvSpPr/>
            <p:nvPr/>
          </p:nvSpPr>
          <p:spPr>
            <a:xfrm rot="5400000" flipV="1">
              <a:off x="3110479" y="44884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Oval 499"/>
            <p:cNvSpPr/>
            <p:nvPr/>
          </p:nvSpPr>
          <p:spPr>
            <a:xfrm rot="5400000" flipV="1">
              <a:off x="2966277" y="41754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TextBox 500"/>
            <p:cNvSpPr txBox="1"/>
            <p:nvPr/>
          </p:nvSpPr>
          <p:spPr>
            <a:xfrm>
              <a:off x="1843405" y="2036408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WT</a:t>
              </a:r>
            </a:p>
          </p:txBody>
        </p:sp>
      </p:grpSp>
      <p:grpSp>
        <p:nvGrpSpPr>
          <p:cNvPr id="502" name="Group 501"/>
          <p:cNvGrpSpPr/>
          <p:nvPr/>
        </p:nvGrpSpPr>
        <p:grpSpPr>
          <a:xfrm>
            <a:off x="4775068" y="3807355"/>
            <a:ext cx="1750530" cy="2735514"/>
            <a:chOff x="4921161" y="2036408"/>
            <a:chExt cx="2045202" cy="3195992"/>
          </a:xfrm>
        </p:grpSpPr>
        <p:sp>
          <p:nvSpPr>
            <p:cNvPr id="503" name="Oval 502"/>
            <p:cNvSpPr/>
            <p:nvPr/>
          </p:nvSpPr>
          <p:spPr>
            <a:xfrm>
              <a:off x="4921161" y="35887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Oval 503"/>
            <p:cNvSpPr/>
            <p:nvPr/>
          </p:nvSpPr>
          <p:spPr>
            <a:xfrm>
              <a:off x="4994903" y="37411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/>
            <p:cNvSpPr/>
            <p:nvPr/>
          </p:nvSpPr>
          <p:spPr>
            <a:xfrm>
              <a:off x="5073561" y="36395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Oval 505"/>
            <p:cNvSpPr/>
            <p:nvPr/>
          </p:nvSpPr>
          <p:spPr>
            <a:xfrm>
              <a:off x="5144021" y="378378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Oval 506"/>
            <p:cNvSpPr/>
            <p:nvPr/>
          </p:nvSpPr>
          <p:spPr>
            <a:xfrm>
              <a:off x="4999819" y="34707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/>
            <p:cNvSpPr/>
            <p:nvPr/>
          </p:nvSpPr>
          <p:spPr>
            <a:xfrm flipH="1">
              <a:off x="5124361" y="351503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Oval 508"/>
            <p:cNvSpPr/>
            <p:nvPr/>
          </p:nvSpPr>
          <p:spPr>
            <a:xfrm flipH="1">
              <a:off x="5198103" y="36674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/>
            <p:cNvSpPr/>
            <p:nvPr/>
          </p:nvSpPr>
          <p:spPr>
            <a:xfrm flipH="1">
              <a:off x="5276761" y="356583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/>
            <p:cNvSpPr/>
            <p:nvPr/>
          </p:nvSpPr>
          <p:spPr>
            <a:xfrm flipH="1">
              <a:off x="5347221" y="371004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Oval 511"/>
            <p:cNvSpPr/>
            <p:nvPr/>
          </p:nvSpPr>
          <p:spPr>
            <a:xfrm flipH="1">
              <a:off x="5203019" y="33970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Oval 512"/>
            <p:cNvSpPr/>
            <p:nvPr/>
          </p:nvSpPr>
          <p:spPr>
            <a:xfrm rot="16200000" flipV="1">
              <a:off x="5004741" y="40246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/>
            <p:cNvSpPr/>
            <p:nvPr/>
          </p:nvSpPr>
          <p:spPr>
            <a:xfrm rot="16200000" flipV="1">
              <a:off x="5078483" y="41770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Oval 514"/>
            <p:cNvSpPr/>
            <p:nvPr/>
          </p:nvSpPr>
          <p:spPr>
            <a:xfrm rot="16200000" flipV="1">
              <a:off x="5157141" y="407547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Oval 515"/>
            <p:cNvSpPr/>
            <p:nvPr/>
          </p:nvSpPr>
          <p:spPr>
            <a:xfrm rot="16200000" flipV="1">
              <a:off x="5227601" y="4219679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Oval 516"/>
            <p:cNvSpPr/>
            <p:nvPr/>
          </p:nvSpPr>
          <p:spPr>
            <a:xfrm rot="16200000" flipV="1">
              <a:off x="5083399" y="390668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Oval 517"/>
            <p:cNvSpPr/>
            <p:nvPr/>
          </p:nvSpPr>
          <p:spPr>
            <a:xfrm rot="16200000" flipH="1" flipV="1">
              <a:off x="5207941" y="39509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9" name="Oval 518"/>
            <p:cNvSpPr/>
            <p:nvPr/>
          </p:nvSpPr>
          <p:spPr>
            <a:xfrm rot="16200000" flipH="1" flipV="1">
              <a:off x="5281683" y="41033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0" name="Oval 519"/>
            <p:cNvSpPr/>
            <p:nvPr/>
          </p:nvSpPr>
          <p:spPr>
            <a:xfrm rot="16200000" flipH="1" flipV="1">
              <a:off x="5360341" y="40017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1" name="Oval 520"/>
            <p:cNvSpPr/>
            <p:nvPr/>
          </p:nvSpPr>
          <p:spPr>
            <a:xfrm rot="16200000" flipH="1" flipV="1">
              <a:off x="5430801" y="414593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2" name="Oval 521"/>
            <p:cNvSpPr/>
            <p:nvPr/>
          </p:nvSpPr>
          <p:spPr>
            <a:xfrm rot="16200000" flipH="1" flipV="1">
              <a:off x="5286599" y="383294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3" name="Oval 522"/>
            <p:cNvSpPr/>
            <p:nvPr/>
          </p:nvSpPr>
          <p:spPr>
            <a:xfrm flipH="1">
              <a:off x="5350515" y="34101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4" name="Oval 523"/>
            <p:cNvSpPr/>
            <p:nvPr/>
          </p:nvSpPr>
          <p:spPr>
            <a:xfrm flipH="1">
              <a:off x="5424257" y="35625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5" name="Oval 524"/>
            <p:cNvSpPr/>
            <p:nvPr/>
          </p:nvSpPr>
          <p:spPr>
            <a:xfrm flipH="1">
              <a:off x="5502915" y="346095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6" name="Oval 525"/>
            <p:cNvSpPr/>
            <p:nvPr/>
          </p:nvSpPr>
          <p:spPr>
            <a:xfrm flipH="1">
              <a:off x="5573375" y="360516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7" name="Oval 526"/>
            <p:cNvSpPr/>
            <p:nvPr/>
          </p:nvSpPr>
          <p:spPr>
            <a:xfrm flipH="1">
              <a:off x="5429173" y="32921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8" name="Oval 527"/>
            <p:cNvSpPr/>
            <p:nvPr/>
          </p:nvSpPr>
          <p:spPr>
            <a:xfrm>
              <a:off x="5553715" y="333641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9" name="Oval 528"/>
            <p:cNvSpPr/>
            <p:nvPr/>
          </p:nvSpPr>
          <p:spPr>
            <a:xfrm>
              <a:off x="5627457" y="348881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0" name="Oval 529"/>
            <p:cNvSpPr/>
            <p:nvPr/>
          </p:nvSpPr>
          <p:spPr>
            <a:xfrm>
              <a:off x="5706115" y="338721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Oval 530"/>
            <p:cNvSpPr/>
            <p:nvPr/>
          </p:nvSpPr>
          <p:spPr>
            <a:xfrm>
              <a:off x="5776575" y="353142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2" name="Oval 531"/>
            <p:cNvSpPr/>
            <p:nvPr/>
          </p:nvSpPr>
          <p:spPr>
            <a:xfrm>
              <a:off x="5632373" y="321842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3" name="Oval 532"/>
            <p:cNvSpPr/>
            <p:nvPr/>
          </p:nvSpPr>
          <p:spPr>
            <a:xfrm rot="5400000" flipH="1" flipV="1">
              <a:off x="5434095" y="38460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4" name="Oval 533"/>
            <p:cNvSpPr/>
            <p:nvPr/>
          </p:nvSpPr>
          <p:spPr>
            <a:xfrm rot="5400000" flipH="1" flipV="1">
              <a:off x="5507837" y="399845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5" name="Oval 534"/>
            <p:cNvSpPr/>
            <p:nvPr/>
          </p:nvSpPr>
          <p:spPr>
            <a:xfrm rot="5400000" flipH="1" flipV="1">
              <a:off x="5586495" y="38968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6" name="Oval 535"/>
            <p:cNvSpPr/>
            <p:nvPr/>
          </p:nvSpPr>
          <p:spPr>
            <a:xfrm rot="5400000" flipH="1" flipV="1">
              <a:off x="5656955" y="404105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7" name="Oval 536"/>
            <p:cNvSpPr/>
            <p:nvPr/>
          </p:nvSpPr>
          <p:spPr>
            <a:xfrm rot="5400000" flipH="1" flipV="1">
              <a:off x="5512753" y="372806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8" name="Oval 537"/>
            <p:cNvSpPr/>
            <p:nvPr/>
          </p:nvSpPr>
          <p:spPr>
            <a:xfrm rot="5400000" flipV="1">
              <a:off x="5637295" y="37723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9" name="Oval 538"/>
            <p:cNvSpPr/>
            <p:nvPr/>
          </p:nvSpPr>
          <p:spPr>
            <a:xfrm rot="5400000" flipV="1">
              <a:off x="5711037" y="392471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0" name="Oval 539"/>
            <p:cNvSpPr/>
            <p:nvPr/>
          </p:nvSpPr>
          <p:spPr>
            <a:xfrm rot="5400000" flipV="1">
              <a:off x="5789695" y="38231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1" name="Oval 540"/>
            <p:cNvSpPr/>
            <p:nvPr/>
          </p:nvSpPr>
          <p:spPr>
            <a:xfrm rot="5400000" flipV="1">
              <a:off x="5860155" y="396731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2" name="Oval 541"/>
            <p:cNvSpPr/>
            <p:nvPr/>
          </p:nvSpPr>
          <p:spPr>
            <a:xfrm rot="5400000" flipV="1">
              <a:off x="5715953" y="36543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Oval 542"/>
            <p:cNvSpPr/>
            <p:nvPr/>
          </p:nvSpPr>
          <p:spPr>
            <a:xfrm>
              <a:off x="5030967" y="44540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4" name="Oval 543"/>
            <p:cNvSpPr/>
            <p:nvPr/>
          </p:nvSpPr>
          <p:spPr>
            <a:xfrm>
              <a:off x="5104709" y="46064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Oval 544"/>
            <p:cNvSpPr/>
            <p:nvPr/>
          </p:nvSpPr>
          <p:spPr>
            <a:xfrm>
              <a:off x="5183367" y="4504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6" name="Oval 545"/>
            <p:cNvSpPr/>
            <p:nvPr/>
          </p:nvSpPr>
          <p:spPr>
            <a:xfrm>
              <a:off x="5253827" y="464902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7" name="Oval 546"/>
            <p:cNvSpPr/>
            <p:nvPr/>
          </p:nvSpPr>
          <p:spPr>
            <a:xfrm>
              <a:off x="5109625" y="433602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8" name="Oval 547"/>
            <p:cNvSpPr/>
            <p:nvPr/>
          </p:nvSpPr>
          <p:spPr>
            <a:xfrm flipH="1">
              <a:off x="5234167" y="43802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9" name="Oval 548"/>
            <p:cNvSpPr/>
            <p:nvPr/>
          </p:nvSpPr>
          <p:spPr>
            <a:xfrm flipH="1">
              <a:off x="5307909" y="45326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0" name="Oval 549"/>
            <p:cNvSpPr/>
            <p:nvPr/>
          </p:nvSpPr>
          <p:spPr>
            <a:xfrm flipH="1">
              <a:off x="5386567" y="44310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1" name="Oval 550"/>
            <p:cNvSpPr/>
            <p:nvPr/>
          </p:nvSpPr>
          <p:spPr>
            <a:xfrm flipH="1">
              <a:off x="5457027" y="457527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2" name="Oval 551"/>
            <p:cNvSpPr/>
            <p:nvPr/>
          </p:nvSpPr>
          <p:spPr>
            <a:xfrm flipH="1">
              <a:off x="5312825" y="42622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3" name="Oval 552"/>
            <p:cNvSpPr/>
            <p:nvPr/>
          </p:nvSpPr>
          <p:spPr>
            <a:xfrm rot="16200000" flipV="1">
              <a:off x="5114547" y="48899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4" name="Oval 553"/>
            <p:cNvSpPr/>
            <p:nvPr/>
          </p:nvSpPr>
          <p:spPr>
            <a:xfrm rot="16200000" flipV="1">
              <a:off x="5188289" y="50423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5" name="Oval 554"/>
            <p:cNvSpPr/>
            <p:nvPr/>
          </p:nvSpPr>
          <p:spPr>
            <a:xfrm rot="16200000" flipV="1">
              <a:off x="5266947" y="49407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6" name="Oval 555"/>
            <p:cNvSpPr/>
            <p:nvPr/>
          </p:nvSpPr>
          <p:spPr>
            <a:xfrm rot="16200000" flipV="1">
              <a:off x="5337407" y="508491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7" name="Oval 556"/>
            <p:cNvSpPr/>
            <p:nvPr/>
          </p:nvSpPr>
          <p:spPr>
            <a:xfrm rot="16200000" flipV="1">
              <a:off x="5193205" y="47719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8" name="Oval 557"/>
            <p:cNvSpPr/>
            <p:nvPr/>
          </p:nvSpPr>
          <p:spPr>
            <a:xfrm rot="16200000" flipH="1" flipV="1">
              <a:off x="5317747" y="481616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9" name="Oval 558"/>
            <p:cNvSpPr/>
            <p:nvPr/>
          </p:nvSpPr>
          <p:spPr>
            <a:xfrm rot="16200000" flipH="1" flipV="1">
              <a:off x="5391489" y="49685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0" name="Oval 559"/>
            <p:cNvSpPr/>
            <p:nvPr/>
          </p:nvSpPr>
          <p:spPr>
            <a:xfrm rot="16200000" flipH="1" flipV="1">
              <a:off x="5470147" y="48669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1" name="Oval 560"/>
            <p:cNvSpPr/>
            <p:nvPr/>
          </p:nvSpPr>
          <p:spPr>
            <a:xfrm rot="16200000" flipH="1" flipV="1">
              <a:off x="5540607" y="5011174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2" name="Oval 561"/>
            <p:cNvSpPr/>
            <p:nvPr/>
          </p:nvSpPr>
          <p:spPr>
            <a:xfrm rot="16200000" flipH="1" flipV="1">
              <a:off x="5396405" y="469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3" name="Oval 562"/>
            <p:cNvSpPr/>
            <p:nvPr/>
          </p:nvSpPr>
          <p:spPr>
            <a:xfrm flipH="1">
              <a:off x="5460321" y="427539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4" name="Oval 563"/>
            <p:cNvSpPr/>
            <p:nvPr/>
          </p:nvSpPr>
          <p:spPr>
            <a:xfrm flipH="1">
              <a:off x="5534063" y="44277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5" name="Oval 564"/>
            <p:cNvSpPr/>
            <p:nvPr/>
          </p:nvSpPr>
          <p:spPr>
            <a:xfrm flipH="1">
              <a:off x="5612721" y="4326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6" name="Oval 565"/>
            <p:cNvSpPr/>
            <p:nvPr/>
          </p:nvSpPr>
          <p:spPr>
            <a:xfrm flipH="1">
              <a:off x="5683181" y="447040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/>
            <p:cNvSpPr/>
            <p:nvPr/>
          </p:nvSpPr>
          <p:spPr>
            <a:xfrm flipH="1">
              <a:off x="5538979" y="415740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/>
            <p:cNvSpPr/>
            <p:nvPr/>
          </p:nvSpPr>
          <p:spPr>
            <a:xfrm>
              <a:off x="5663521" y="420165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9" name="Oval 568"/>
            <p:cNvSpPr/>
            <p:nvPr/>
          </p:nvSpPr>
          <p:spPr>
            <a:xfrm>
              <a:off x="5737263" y="435405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0" name="Oval 569"/>
            <p:cNvSpPr/>
            <p:nvPr/>
          </p:nvSpPr>
          <p:spPr>
            <a:xfrm>
              <a:off x="5815921" y="4252452"/>
              <a:ext cx="147484" cy="147484"/>
            </a:xfrm>
            <a:prstGeom prst="ellipse">
              <a:avLst/>
            </a:prstGeom>
            <a:solidFill>
              <a:srgbClr val="FF0000"/>
            </a:solidFill>
            <a:ln w="57150" cmpd="sng">
              <a:solidFill>
                <a:schemeClr val="tx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1" name="Oval 570"/>
            <p:cNvSpPr/>
            <p:nvPr/>
          </p:nvSpPr>
          <p:spPr>
            <a:xfrm>
              <a:off x="5886381" y="439665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2" name="Oval 571"/>
            <p:cNvSpPr/>
            <p:nvPr/>
          </p:nvSpPr>
          <p:spPr>
            <a:xfrm>
              <a:off x="5742179" y="408366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3" name="Oval 572"/>
            <p:cNvSpPr/>
            <p:nvPr/>
          </p:nvSpPr>
          <p:spPr>
            <a:xfrm rot="5400000" flipH="1" flipV="1">
              <a:off x="5543901" y="47112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4" name="Oval 573"/>
            <p:cNvSpPr/>
            <p:nvPr/>
          </p:nvSpPr>
          <p:spPr>
            <a:xfrm rot="5400000" flipH="1" flipV="1">
              <a:off x="5617643" y="486369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5" name="Oval 574"/>
            <p:cNvSpPr/>
            <p:nvPr/>
          </p:nvSpPr>
          <p:spPr>
            <a:xfrm rot="5400000" flipH="1" flipV="1">
              <a:off x="5696301" y="47620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Oval 575"/>
            <p:cNvSpPr/>
            <p:nvPr/>
          </p:nvSpPr>
          <p:spPr>
            <a:xfrm rot="5400000" flipH="1" flipV="1">
              <a:off x="5766761" y="490629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7" name="Oval 576"/>
            <p:cNvSpPr/>
            <p:nvPr/>
          </p:nvSpPr>
          <p:spPr>
            <a:xfrm rot="5400000" flipH="1" flipV="1">
              <a:off x="5622559" y="459330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8" name="Oval 577"/>
            <p:cNvSpPr/>
            <p:nvPr/>
          </p:nvSpPr>
          <p:spPr>
            <a:xfrm rot="5400000" flipV="1">
              <a:off x="5747101" y="46375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9" name="Oval 578"/>
            <p:cNvSpPr/>
            <p:nvPr/>
          </p:nvSpPr>
          <p:spPr>
            <a:xfrm rot="5400000" flipV="1">
              <a:off x="5820843" y="47899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0" name="Oval 579"/>
            <p:cNvSpPr/>
            <p:nvPr/>
          </p:nvSpPr>
          <p:spPr>
            <a:xfrm rot="5400000" flipV="1">
              <a:off x="5899501" y="468834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1" name="Oval 580"/>
            <p:cNvSpPr/>
            <p:nvPr/>
          </p:nvSpPr>
          <p:spPr>
            <a:xfrm rot="5400000" flipV="1">
              <a:off x="5969961" y="483255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2" name="Oval 581"/>
            <p:cNvSpPr/>
            <p:nvPr/>
          </p:nvSpPr>
          <p:spPr>
            <a:xfrm rot="5400000" flipV="1">
              <a:off x="5825759" y="451956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3" name="Oval 582"/>
            <p:cNvSpPr/>
            <p:nvPr/>
          </p:nvSpPr>
          <p:spPr>
            <a:xfrm>
              <a:off x="5770079" y="324464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4" name="Oval 583"/>
            <p:cNvSpPr/>
            <p:nvPr/>
          </p:nvSpPr>
          <p:spPr>
            <a:xfrm>
              <a:off x="5843821" y="339704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5" name="Oval 584"/>
            <p:cNvSpPr/>
            <p:nvPr/>
          </p:nvSpPr>
          <p:spPr>
            <a:xfrm>
              <a:off x="5922479" y="329544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6" name="Oval 585"/>
            <p:cNvSpPr/>
            <p:nvPr/>
          </p:nvSpPr>
          <p:spPr>
            <a:xfrm>
              <a:off x="5992939" y="34396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7" name="Oval 586"/>
            <p:cNvSpPr/>
            <p:nvPr/>
          </p:nvSpPr>
          <p:spPr>
            <a:xfrm>
              <a:off x="5848737" y="31266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8" name="Oval 587"/>
            <p:cNvSpPr/>
            <p:nvPr/>
          </p:nvSpPr>
          <p:spPr>
            <a:xfrm flipH="1">
              <a:off x="5973279" y="31709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9" name="Oval 588"/>
            <p:cNvSpPr/>
            <p:nvPr/>
          </p:nvSpPr>
          <p:spPr>
            <a:xfrm flipH="1">
              <a:off x="6047021" y="332330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0" name="Oval 589"/>
            <p:cNvSpPr/>
            <p:nvPr/>
          </p:nvSpPr>
          <p:spPr>
            <a:xfrm flipH="1">
              <a:off x="6125679" y="32217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1" name="Oval 590"/>
            <p:cNvSpPr/>
            <p:nvPr/>
          </p:nvSpPr>
          <p:spPr>
            <a:xfrm flipH="1">
              <a:off x="6196139" y="336591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2" name="Oval 591"/>
            <p:cNvSpPr/>
            <p:nvPr/>
          </p:nvSpPr>
          <p:spPr>
            <a:xfrm flipH="1">
              <a:off x="6051937" y="30529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3" name="Oval 592"/>
            <p:cNvSpPr/>
            <p:nvPr/>
          </p:nvSpPr>
          <p:spPr>
            <a:xfrm rot="16200000" flipV="1">
              <a:off x="5853659" y="36805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4" name="Oval 593"/>
            <p:cNvSpPr/>
            <p:nvPr/>
          </p:nvSpPr>
          <p:spPr>
            <a:xfrm rot="16200000" flipV="1">
              <a:off x="5927401" y="383294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5" name="Oval 594"/>
            <p:cNvSpPr/>
            <p:nvPr/>
          </p:nvSpPr>
          <p:spPr>
            <a:xfrm rot="16200000" flipV="1">
              <a:off x="6006059" y="37313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6" name="Oval 595"/>
            <p:cNvSpPr/>
            <p:nvPr/>
          </p:nvSpPr>
          <p:spPr>
            <a:xfrm rot="16200000" flipV="1">
              <a:off x="6076519" y="387554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7" name="Oval 596"/>
            <p:cNvSpPr/>
            <p:nvPr/>
          </p:nvSpPr>
          <p:spPr>
            <a:xfrm rot="16200000" flipV="1">
              <a:off x="5932317" y="356255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val 597"/>
            <p:cNvSpPr/>
            <p:nvPr/>
          </p:nvSpPr>
          <p:spPr>
            <a:xfrm rot="16200000" flipH="1" flipV="1">
              <a:off x="6056859" y="36068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9" name="Oval 598"/>
            <p:cNvSpPr/>
            <p:nvPr/>
          </p:nvSpPr>
          <p:spPr>
            <a:xfrm rot="16200000" flipH="1" flipV="1">
              <a:off x="6130601" y="37592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Oval 599"/>
            <p:cNvSpPr/>
            <p:nvPr/>
          </p:nvSpPr>
          <p:spPr>
            <a:xfrm rot="16200000" flipH="1" flipV="1">
              <a:off x="6209259" y="3657601"/>
              <a:ext cx="147484" cy="147484"/>
            </a:xfrm>
            <a:prstGeom prst="ellipse">
              <a:avLst/>
            </a:prstGeom>
            <a:solidFill>
              <a:srgbClr val="FF0000"/>
            </a:solidFill>
            <a:ln w="57150" cmpd="sng">
              <a:solidFill>
                <a:schemeClr val="tx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1" name="Oval 600"/>
            <p:cNvSpPr/>
            <p:nvPr/>
          </p:nvSpPr>
          <p:spPr>
            <a:xfrm rot="16200000" flipH="1" flipV="1">
              <a:off x="6279719" y="380180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2" name="Oval 601"/>
            <p:cNvSpPr/>
            <p:nvPr/>
          </p:nvSpPr>
          <p:spPr>
            <a:xfrm rot="16200000" flipH="1" flipV="1">
              <a:off x="6135517" y="3488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3" name="Oval 602"/>
            <p:cNvSpPr/>
            <p:nvPr/>
          </p:nvSpPr>
          <p:spPr>
            <a:xfrm flipH="1">
              <a:off x="6199433" y="30660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4" name="Oval 603"/>
            <p:cNvSpPr/>
            <p:nvPr/>
          </p:nvSpPr>
          <p:spPr>
            <a:xfrm flipH="1">
              <a:off x="6273175" y="32184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5" name="Oval 604"/>
            <p:cNvSpPr/>
            <p:nvPr/>
          </p:nvSpPr>
          <p:spPr>
            <a:xfrm flipH="1">
              <a:off x="6351833" y="31168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6" name="Oval 605"/>
            <p:cNvSpPr/>
            <p:nvPr/>
          </p:nvSpPr>
          <p:spPr>
            <a:xfrm flipH="1">
              <a:off x="6422293" y="326103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7" name="Oval 606"/>
            <p:cNvSpPr/>
            <p:nvPr/>
          </p:nvSpPr>
          <p:spPr>
            <a:xfrm flipH="1">
              <a:off x="6278091" y="294804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8" name="Oval 607"/>
            <p:cNvSpPr/>
            <p:nvPr/>
          </p:nvSpPr>
          <p:spPr>
            <a:xfrm>
              <a:off x="6402633" y="299228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Oval 608"/>
            <p:cNvSpPr/>
            <p:nvPr/>
          </p:nvSpPr>
          <p:spPr>
            <a:xfrm>
              <a:off x="6476375" y="31446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0" name="Oval 609"/>
            <p:cNvSpPr/>
            <p:nvPr/>
          </p:nvSpPr>
          <p:spPr>
            <a:xfrm>
              <a:off x="6555033" y="30430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1" name="Oval 610"/>
            <p:cNvSpPr/>
            <p:nvPr/>
          </p:nvSpPr>
          <p:spPr>
            <a:xfrm>
              <a:off x="6625493" y="318729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2" name="Oval 611"/>
            <p:cNvSpPr/>
            <p:nvPr/>
          </p:nvSpPr>
          <p:spPr>
            <a:xfrm>
              <a:off x="6481291" y="287429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3" name="Oval 612"/>
            <p:cNvSpPr/>
            <p:nvPr/>
          </p:nvSpPr>
          <p:spPr>
            <a:xfrm rot="5400000" flipH="1" flipV="1">
              <a:off x="6283013" y="350192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4" name="Oval 613"/>
            <p:cNvSpPr/>
            <p:nvPr/>
          </p:nvSpPr>
          <p:spPr>
            <a:xfrm rot="5400000" flipH="1" flipV="1">
              <a:off x="6356755" y="365432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5" name="Oval 614"/>
            <p:cNvSpPr/>
            <p:nvPr/>
          </p:nvSpPr>
          <p:spPr>
            <a:xfrm rot="5400000" flipH="1" flipV="1">
              <a:off x="6435413" y="35527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6" name="Oval 615"/>
            <p:cNvSpPr/>
            <p:nvPr/>
          </p:nvSpPr>
          <p:spPr>
            <a:xfrm rot="5400000" flipH="1" flipV="1">
              <a:off x="6505873" y="369692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7" name="Oval 616"/>
            <p:cNvSpPr/>
            <p:nvPr/>
          </p:nvSpPr>
          <p:spPr>
            <a:xfrm rot="5400000" flipH="1" flipV="1">
              <a:off x="6361671" y="338393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8" name="Oval 617"/>
            <p:cNvSpPr/>
            <p:nvPr/>
          </p:nvSpPr>
          <p:spPr>
            <a:xfrm rot="5400000" flipV="1">
              <a:off x="6486213" y="342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9" name="Oval 618"/>
            <p:cNvSpPr/>
            <p:nvPr/>
          </p:nvSpPr>
          <p:spPr>
            <a:xfrm rot="5400000" flipV="1">
              <a:off x="6559955" y="358058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0" name="Oval 619"/>
            <p:cNvSpPr/>
            <p:nvPr/>
          </p:nvSpPr>
          <p:spPr>
            <a:xfrm rot="5400000" flipV="1">
              <a:off x="6638613" y="347898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1" name="Oval 620"/>
            <p:cNvSpPr/>
            <p:nvPr/>
          </p:nvSpPr>
          <p:spPr>
            <a:xfrm rot="5400000" flipV="1">
              <a:off x="6709073" y="362318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Oval 621"/>
            <p:cNvSpPr/>
            <p:nvPr/>
          </p:nvSpPr>
          <p:spPr>
            <a:xfrm rot="5400000" flipV="1">
              <a:off x="6564871" y="3310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Oval 622"/>
            <p:cNvSpPr/>
            <p:nvPr/>
          </p:nvSpPr>
          <p:spPr>
            <a:xfrm>
              <a:off x="5879885" y="41098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4" name="Oval 623"/>
            <p:cNvSpPr/>
            <p:nvPr/>
          </p:nvSpPr>
          <p:spPr>
            <a:xfrm>
              <a:off x="5953627" y="42622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Oval 624"/>
            <p:cNvSpPr/>
            <p:nvPr/>
          </p:nvSpPr>
          <p:spPr>
            <a:xfrm>
              <a:off x="6032285" y="41606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Oval 625"/>
            <p:cNvSpPr/>
            <p:nvPr/>
          </p:nvSpPr>
          <p:spPr>
            <a:xfrm>
              <a:off x="6102745" y="43048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Oval 626"/>
            <p:cNvSpPr/>
            <p:nvPr/>
          </p:nvSpPr>
          <p:spPr>
            <a:xfrm>
              <a:off x="5958543" y="399189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Oval 627"/>
            <p:cNvSpPr/>
            <p:nvPr/>
          </p:nvSpPr>
          <p:spPr>
            <a:xfrm flipH="1">
              <a:off x="6083085" y="40361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9" name="Oval 628"/>
            <p:cNvSpPr/>
            <p:nvPr/>
          </p:nvSpPr>
          <p:spPr>
            <a:xfrm flipH="1">
              <a:off x="6156827" y="418854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0" name="Oval 629"/>
            <p:cNvSpPr/>
            <p:nvPr/>
          </p:nvSpPr>
          <p:spPr>
            <a:xfrm flipH="1">
              <a:off x="6235485" y="40869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1" name="Oval 630"/>
            <p:cNvSpPr/>
            <p:nvPr/>
          </p:nvSpPr>
          <p:spPr>
            <a:xfrm flipH="1">
              <a:off x="6305945" y="4231148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2" name="Oval 631"/>
            <p:cNvSpPr/>
            <p:nvPr/>
          </p:nvSpPr>
          <p:spPr>
            <a:xfrm flipH="1">
              <a:off x="6161743" y="391815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3" name="Oval 632"/>
            <p:cNvSpPr/>
            <p:nvPr/>
          </p:nvSpPr>
          <p:spPr>
            <a:xfrm rot="16200000" flipV="1">
              <a:off x="5963465" y="45457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4" name="Oval 633"/>
            <p:cNvSpPr/>
            <p:nvPr/>
          </p:nvSpPr>
          <p:spPr>
            <a:xfrm rot="16200000" flipV="1">
              <a:off x="6037207" y="4698180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5" name="Oval 634"/>
            <p:cNvSpPr/>
            <p:nvPr/>
          </p:nvSpPr>
          <p:spPr>
            <a:xfrm rot="16200000" flipV="1">
              <a:off x="6115865" y="45965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6" name="Oval 635"/>
            <p:cNvSpPr/>
            <p:nvPr/>
          </p:nvSpPr>
          <p:spPr>
            <a:xfrm rot="16200000" flipV="1">
              <a:off x="6186325" y="474078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7" name="Oval 636"/>
            <p:cNvSpPr/>
            <p:nvPr/>
          </p:nvSpPr>
          <p:spPr>
            <a:xfrm rot="16200000" flipV="1">
              <a:off x="6042123" y="442779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8" name="Oval 637"/>
            <p:cNvSpPr/>
            <p:nvPr/>
          </p:nvSpPr>
          <p:spPr>
            <a:xfrm rot="16200000" flipH="1" flipV="1">
              <a:off x="6166665" y="447203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9" name="Oval 638"/>
            <p:cNvSpPr/>
            <p:nvPr/>
          </p:nvSpPr>
          <p:spPr>
            <a:xfrm rot="16200000" flipH="1" flipV="1">
              <a:off x="6240407" y="462443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0" name="Oval 639"/>
            <p:cNvSpPr/>
            <p:nvPr/>
          </p:nvSpPr>
          <p:spPr>
            <a:xfrm rot="16200000" flipH="1" flipV="1">
              <a:off x="6319065" y="452283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1" name="Oval 640"/>
            <p:cNvSpPr/>
            <p:nvPr/>
          </p:nvSpPr>
          <p:spPr>
            <a:xfrm rot="16200000" flipH="1" flipV="1">
              <a:off x="6389525" y="466704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2" name="Oval 641"/>
            <p:cNvSpPr/>
            <p:nvPr/>
          </p:nvSpPr>
          <p:spPr>
            <a:xfrm rot="16200000" flipH="1" flipV="1">
              <a:off x="6245323" y="435405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3" name="Oval 642"/>
            <p:cNvSpPr/>
            <p:nvPr/>
          </p:nvSpPr>
          <p:spPr>
            <a:xfrm flipH="1">
              <a:off x="6309239" y="39312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4" name="Oval 643"/>
            <p:cNvSpPr/>
            <p:nvPr/>
          </p:nvSpPr>
          <p:spPr>
            <a:xfrm flipH="1">
              <a:off x="6382981" y="408366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5" name="Oval 644"/>
            <p:cNvSpPr/>
            <p:nvPr/>
          </p:nvSpPr>
          <p:spPr>
            <a:xfrm flipH="1">
              <a:off x="6461639" y="39820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6" name="Oval 645"/>
            <p:cNvSpPr/>
            <p:nvPr/>
          </p:nvSpPr>
          <p:spPr>
            <a:xfrm flipH="1">
              <a:off x="6532099" y="41262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7" name="Oval 646"/>
            <p:cNvSpPr/>
            <p:nvPr/>
          </p:nvSpPr>
          <p:spPr>
            <a:xfrm flipH="1">
              <a:off x="6387897" y="38132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8" name="Oval 647"/>
            <p:cNvSpPr/>
            <p:nvPr/>
          </p:nvSpPr>
          <p:spPr>
            <a:xfrm>
              <a:off x="6512439" y="385752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9" name="Oval 648"/>
            <p:cNvSpPr/>
            <p:nvPr/>
          </p:nvSpPr>
          <p:spPr>
            <a:xfrm>
              <a:off x="6586181" y="400992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0" name="Oval 649"/>
            <p:cNvSpPr/>
            <p:nvPr/>
          </p:nvSpPr>
          <p:spPr>
            <a:xfrm>
              <a:off x="6664839" y="390832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1" name="Oval 650"/>
            <p:cNvSpPr/>
            <p:nvPr/>
          </p:nvSpPr>
          <p:spPr>
            <a:xfrm>
              <a:off x="6735299" y="405252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2" name="Oval 651"/>
            <p:cNvSpPr/>
            <p:nvPr/>
          </p:nvSpPr>
          <p:spPr>
            <a:xfrm>
              <a:off x="6591097" y="37395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3" name="Oval 652"/>
            <p:cNvSpPr/>
            <p:nvPr/>
          </p:nvSpPr>
          <p:spPr>
            <a:xfrm rot="5400000" flipH="1" flipV="1">
              <a:off x="6392819" y="43671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4" name="Oval 653"/>
            <p:cNvSpPr/>
            <p:nvPr/>
          </p:nvSpPr>
          <p:spPr>
            <a:xfrm rot="5400000" flipH="1" flipV="1">
              <a:off x="6466561" y="45195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5" name="Oval 654"/>
            <p:cNvSpPr/>
            <p:nvPr/>
          </p:nvSpPr>
          <p:spPr>
            <a:xfrm rot="5400000" flipH="1" flipV="1">
              <a:off x="6545219" y="44179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6" name="Oval 655"/>
            <p:cNvSpPr/>
            <p:nvPr/>
          </p:nvSpPr>
          <p:spPr>
            <a:xfrm rot="5400000" flipH="1" flipV="1">
              <a:off x="6615679" y="456216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7" name="Oval 656"/>
            <p:cNvSpPr/>
            <p:nvPr/>
          </p:nvSpPr>
          <p:spPr>
            <a:xfrm rot="5400000" flipH="1" flipV="1">
              <a:off x="6471477" y="42491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8" name="Oval 657"/>
            <p:cNvSpPr/>
            <p:nvPr/>
          </p:nvSpPr>
          <p:spPr>
            <a:xfrm rot="5400000" flipV="1">
              <a:off x="6596019" y="429341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9" name="Oval 658"/>
            <p:cNvSpPr/>
            <p:nvPr/>
          </p:nvSpPr>
          <p:spPr>
            <a:xfrm rot="5400000" flipV="1">
              <a:off x="6669761" y="444581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0" name="Oval 659"/>
            <p:cNvSpPr/>
            <p:nvPr/>
          </p:nvSpPr>
          <p:spPr>
            <a:xfrm rot="5400000" flipV="1">
              <a:off x="6748419" y="43442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1" name="Oval 660"/>
            <p:cNvSpPr/>
            <p:nvPr/>
          </p:nvSpPr>
          <p:spPr>
            <a:xfrm rot="5400000" flipV="1">
              <a:off x="6818879" y="44884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2" name="Oval 661"/>
            <p:cNvSpPr/>
            <p:nvPr/>
          </p:nvSpPr>
          <p:spPr>
            <a:xfrm rot="5400000" flipV="1">
              <a:off x="6674677" y="41754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3" name="TextBox 662"/>
            <p:cNvSpPr txBox="1"/>
            <p:nvPr/>
          </p:nvSpPr>
          <p:spPr>
            <a:xfrm>
              <a:off x="5420701" y="2036408"/>
              <a:ext cx="9081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Mutant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2757" y="2221481"/>
            <a:ext cx="20652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Scenario 1</a:t>
            </a:r>
            <a:r>
              <a:rPr lang="en-US" i="1" dirty="0"/>
              <a:t>: </a:t>
            </a:r>
          </a:p>
          <a:p>
            <a:r>
              <a:rPr lang="en-US" i="1" dirty="0"/>
              <a:t>Altered proportions</a:t>
            </a:r>
          </a:p>
        </p:txBody>
      </p:sp>
      <p:sp>
        <p:nvSpPr>
          <p:cNvPr id="664" name="TextBox 663"/>
          <p:cNvSpPr txBox="1"/>
          <p:nvPr/>
        </p:nvSpPr>
        <p:spPr>
          <a:xfrm>
            <a:off x="32757" y="5369425"/>
            <a:ext cx="19634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Scenario 2</a:t>
            </a:r>
            <a:r>
              <a:rPr lang="en-US" i="1" dirty="0"/>
              <a:t>: </a:t>
            </a:r>
          </a:p>
          <a:p>
            <a:r>
              <a:rPr lang="en-US" i="1" dirty="0"/>
              <a:t>Altered expression </a:t>
            </a:r>
          </a:p>
          <a:p>
            <a:r>
              <a:rPr lang="en-US" i="1" dirty="0"/>
              <a:t>in subset of cells</a:t>
            </a:r>
          </a:p>
        </p:txBody>
      </p:sp>
      <p:sp>
        <p:nvSpPr>
          <p:cNvPr id="665" name="TextBox 664"/>
          <p:cNvSpPr txBox="1"/>
          <p:nvPr/>
        </p:nvSpPr>
        <p:spPr>
          <a:xfrm>
            <a:off x="-1" y="2998626"/>
            <a:ext cx="9144001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0000FF"/>
                </a:solidFill>
              </a:rPr>
              <a:t>In either scenario, bulk RNA-</a:t>
            </a:r>
            <a:r>
              <a:rPr lang="en-US" sz="4000" b="1" dirty="0" err="1">
                <a:solidFill>
                  <a:srgbClr val="0000FF"/>
                </a:solidFill>
              </a:rPr>
              <a:t>seq</a:t>
            </a:r>
            <a:r>
              <a:rPr lang="en-US" sz="4000" b="1" dirty="0">
                <a:solidFill>
                  <a:srgbClr val="0000FF"/>
                </a:solidFill>
              </a:rPr>
              <a:t> would likely have insufficient power to detect these differences</a:t>
            </a:r>
          </a:p>
        </p:txBody>
      </p:sp>
    </p:spTree>
    <p:extLst>
      <p:ext uri="{BB962C8B-B14F-4D97-AF65-F5344CB8AC3E}">
        <p14:creationId xmlns:p14="http://schemas.microsoft.com/office/powerpoint/2010/main" val="24851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11340"/>
            <a:ext cx="9144000" cy="95302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48883" y="2302239"/>
            <a:ext cx="60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Bulk</a:t>
            </a:r>
          </a:p>
        </p:txBody>
      </p:sp>
      <p:sp>
        <p:nvSpPr>
          <p:cNvPr id="52" name="Oval 51"/>
          <p:cNvSpPr/>
          <p:nvPr/>
        </p:nvSpPr>
        <p:spPr>
          <a:xfrm rot="16200000" flipV="1">
            <a:off x="1786013" y="5257638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 rot="16200000" flipV="1">
            <a:off x="2106746" y="4406026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 rot="16200000" flipV="1">
            <a:off x="2666885" y="5475633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 rot="16200000" flipH="1" flipV="1">
            <a:off x="2939345" y="4415624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47745" y="4261855"/>
            <a:ext cx="13507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Traditional </a:t>
            </a:r>
          </a:p>
          <a:p>
            <a:r>
              <a:rPr lang="en-US" b="1" dirty="0"/>
              <a:t>solution:</a:t>
            </a:r>
          </a:p>
          <a:p>
            <a:r>
              <a:rPr lang="en-US" b="1" dirty="0"/>
              <a:t>FACS-sorted</a:t>
            </a:r>
          </a:p>
        </p:txBody>
      </p:sp>
      <p:sp>
        <p:nvSpPr>
          <p:cNvPr id="93" name="Rectangle 92"/>
          <p:cNvSpPr/>
          <p:nvPr/>
        </p:nvSpPr>
        <p:spPr>
          <a:xfrm>
            <a:off x="1137044" y="1432240"/>
            <a:ext cx="2482645" cy="2234281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6634155" y="1432239"/>
            <a:ext cx="2482645" cy="2234281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1612754" y="3929780"/>
            <a:ext cx="757558" cy="92415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1495047" y="4925828"/>
            <a:ext cx="849047" cy="89023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2357152" y="4866825"/>
            <a:ext cx="1076736" cy="863235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2452450" y="3771945"/>
            <a:ext cx="786105" cy="938592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/>
          <p:cNvGrpSpPr/>
          <p:nvPr/>
        </p:nvGrpSpPr>
        <p:grpSpPr>
          <a:xfrm>
            <a:off x="1495047" y="832171"/>
            <a:ext cx="1750530" cy="2735514"/>
            <a:chOff x="1212761" y="2036408"/>
            <a:chExt cx="2045202" cy="3195992"/>
          </a:xfrm>
        </p:grpSpPr>
        <p:sp>
          <p:nvSpPr>
            <p:cNvPr id="110" name="Oval 109"/>
            <p:cNvSpPr/>
            <p:nvPr/>
          </p:nvSpPr>
          <p:spPr>
            <a:xfrm>
              <a:off x="1212761" y="35887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/>
            <p:cNvSpPr/>
            <p:nvPr/>
          </p:nvSpPr>
          <p:spPr>
            <a:xfrm>
              <a:off x="1286503" y="37411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>
              <a:off x="1365161" y="36395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/>
            <p:cNvSpPr/>
            <p:nvPr/>
          </p:nvSpPr>
          <p:spPr>
            <a:xfrm>
              <a:off x="1435621" y="378378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1291419" y="34707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 flipH="1">
              <a:off x="1415961" y="351503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 flipH="1">
              <a:off x="1489703" y="36674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 flipH="1">
              <a:off x="1568361" y="356583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 flipH="1">
              <a:off x="1638821" y="371004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/>
            <p:cNvSpPr/>
            <p:nvPr/>
          </p:nvSpPr>
          <p:spPr>
            <a:xfrm flipH="1">
              <a:off x="1494619" y="33970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/>
            <p:cNvSpPr/>
            <p:nvPr/>
          </p:nvSpPr>
          <p:spPr>
            <a:xfrm rot="16200000" flipV="1">
              <a:off x="1296341" y="40246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/>
            <p:cNvSpPr/>
            <p:nvPr/>
          </p:nvSpPr>
          <p:spPr>
            <a:xfrm rot="16200000" flipV="1">
              <a:off x="1370083" y="41770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/>
            <p:cNvSpPr/>
            <p:nvPr/>
          </p:nvSpPr>
          <p:spPr>
            <a:xfrm rot="16200000" flipV="1">
              <a:off x="1448741" y="407547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/>
            <p:cNvSpPr/>
            <p:nvPr/>
          </p:nvSpPr>
          <p:spPr>
            <a:xfrm rot="16200000" flipV="1">
              <a:off x="1519201" y="4219679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/>
            <p:cNvSpPr/>
            <p:nvPr/>
          </p:nvSpPr>
          <p:spPr>
            <a:xfrm rot="16200000" flipV="1">
              <a:off x="1374999" y="390668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 rot="16200000" flipH="1" flipV="1">
              <a:off x="1499541" y="39509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 rot="16200000" flipH="1" flipV="1">
              <a:off x="1573283" y="41033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/>
            <p:cNvSpPr/>
            <p:nvPr/>
          </p:nvSpPr>
          <p:spPr>
            <a:xfrm rot="16200000" flipH="1" flipV="1">
              <a:off x="1651941" y="40017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/>
            <p:cNvSpPr/>
            <p:nvPr/>
          </p:nvSpPr>
          <p:spPr>
            <a:xfrm rot="16200000" flipH="1" flipV="1">
              <a:off x="1722401" y="414593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/>
            <p:cNvSpPr/>
            <p:nvPr/>
          </p:nvSpPr>
          <p:spPr>
            <a:xfrm rot="16200000" flipH="1" flipV="1">
              <a:off x="1578199" y="383294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 flipH="1">
              <a:off x="1642115" y="34101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 flipH="1">
              <a:off x="1715857" y="35625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 flipH="1">
              <a:off x="1794515" y="346095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 flipH="1">
              <a:off x="1864975" y="360516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/>
            <p:cNvSpPr/>
            <p:nvPr/>
          </p:nvSpPr>
          <p:spPr>
            <a:xfrm flipH="1">
              <a:off x="1720773" y="32921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>
              <a:off x="1845315" y="333641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1919057" y="348881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/>
            <p:cNvSpPr/>
            <p:nvPr/>
          </p:nvSpPr>
          <p:spPr>
            <a:xfrm>
              <a:off x="1997715" y="338721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/>
            <p:cNvSpPr/>
            <p:nvPr/>
          </p:nvSpPr>
          <p:spPr>
            <a:xfrm>
              <a:off x="2068175" y="353142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>
              <a:off x="1923973" y="321842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 rot="5400000" flipH="1" flipV="1">
              <a:off x="1725695" y="38460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 rot="5400000" flipH="1" flipV="1">
              <a:off x="1799437" y="399845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 rot="5400000" flipH="1" flipV="1">
              <a:off x="1878095" y="38968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 rot="5400000" flipH="1" flipV="1">
              <a:off x="1948555" y="404105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/>
            <p:cNvSpPr/>
            <p:nvPr/>
          </p:nvSpPr>
          <p:spPr>
            <a:xfrm rot="5400000" flipH="1" flipV="1">
              <a:off x="1804353" y="372806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 rot="5400000" flipV="1">
              <a:off x="1928895" y="37723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/>
            <p:cNvSpPr/>
            <p:nvPr/>
          </p:nvSpPr>
          <p:spPr>
            <a:xfrm rot="5400000" flipV="1">
              <a:off x="2002637" y="392471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/>
            <p:cNvSpPr/>
            <p:nvPr/>
          </p:nvSpPr>
          <p:spPr>
            <a:xfrm rot="5400000" flipV="1">
              <a:off x="2081295" y="38231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/>
            <p:cNvSpPr/>
            <p:nvPr/>
          </p:nvSpPr>
          <p:spPr>
            <a:xfrm rot="5400000" flipV="1">
              <a:off x="2151755" y="396731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/>
            <p:cNvSpPr/>
            <p:nvPr/>
          </p:nvSpPr>
          <p:spPr>
            <a:xfrm rot="5400000" flipV="1">
              <a:off x="2007553" y="36543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1322567" y="44540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/>
            <p:cNvSpPr/>
            <p:nvPr/>
          </p:nvSpPr>
          <p:spPr>
            <a:xfrm>
              <a:off x="1396309" y="46064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1474967" y="4504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/>
            <p:cNvSpPr/>
            <p:nvPr/>
          </p:nvSpPr>
          <p:spPr>
            <a:xfrm>
              <a:off x="1545427" y="464902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1401225" y="433602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 flipH="1">
              <a:off x="1525767" y="43802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/>
            <p:cNvSpPr/>
            <p:nvPr/>
          </p:nvSpPr>
          <p:spPr>
            <a:xfrm flipH="1">
              <a:off x="1599509" y="45326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/>
            <p:cNvSpPr/>
            <p:nvPr/>
          </p:nvSpPr>
          <p:spPr>
            <a:xfrm flipH="1">
              <a:off x="1678167" y="44310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/>
            <p:cNvSpPr/>
            <p:nvPr/>
          </p:nvSpPr>
          <p:spPr>
            <a:xfrm flipH="1">
              <a:off x="1748627" y="457527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/>
            <p:cNvSpPr/>
            <p:nvPr/>
          </p:nvSpPr>
          <p:spPr>
            <a:xfrm flipH="1">
              <a:off x="1604425" y="42622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/>
            <p:cNvSpPr/>
            <p:nvPr/>
          </p:nvSpPr>
          <p:spPr>
            <a:xfrm rot="16200000" flipV="1">
              <a:off x="1406147" y="48899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/>
            <p:cNvSpPr/>
            <p:nvPr/>
          </p:nvSpPr>
          <p:spPr>
            <a:xfrm rot="16200000" flipV="1">
              <a:off x="1479889" y="50423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/>
            <p:cNvSpPr/>
            <p:nvPr/>
          </p:nvSpPr>
          <p:spPr>
            <a:xfrm rot="16200000" flipV="1">
              <a:off x="1558547" y="49407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/>
            <p:cNvSpPr/>
            <p:nvPr/>
          </p:nvSpPr>
          <p:spPr>
            <a:xfrm rot="16200000" flipV="1">
              <a:off x="1629007" y="508491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/>
            <p:cNvSpPr/>
            <p:nvPr/>
          </p:nvSpPr>
          <p:spPr>
            <a:xfrm rot="16200000" flipV="1">
              <a:off x="1484805" y="47719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/>
            <p:cNvSpPr/>
            <p:nvPr/>
          </p:nvSpPr>
          <p:spPr>
            <a:xfrm rot="16200000" flipH="1" flipV="1">
              <a:off x="1609347" y="481616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/>
            <p:cNvSpPr/>
            <p:nvPr/>
          </p:nvSpPr>
          <p:spPr>
            <a:xfrm rot="16200000" flipH="1" flipV="1">
              <a:off x="1683089" y="49685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/>
            <p:cNvSpPr/>
            <p:nvPr/>
          </p:nvSpPr>
          <p:spPr>
            <a:xfrm rot="16200000" flipH="1" flipV="1">
              <a:off x="1761747" y="48669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/>
            <p:cNvSpPr/>
            <p:nvPr/>
          </p:nvSpPr>
          <p:spPr>
            <a:xfrm rot="16200000" flipH="1" flipV="1">
              <a:off x="1832207" y="5011174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 rot="16200000" flipH="1" flipV="1">
              <a:off x="1688005" y="469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 flipH="1">
              <a:off x="1751921" y="427539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 flipH="1">
              <a:off x="1825663" y="44277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/>
          </p:nvSpPr>
          <p:spPr>
            <a:xfrm flipH="1">
              <a:off x="1904321" y="4326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/>
            <p:cNvSpPr/>
            <p:nvPr/>
          </p:nvSpPr>
          <p:spPr>
            <a:xfrm flipH="1">
              <a:off x="1974781" y="447040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/>
            <p:cNvSpPr/>
            <p:nvPr/>
          </p:nvSpPr>
          <p:spPr>
            <a:xfrm flipH="1">
              <a:off x="1830579" y="415740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/>
            <p:cNvSpPr/>
            <p:nvPr/>
          </p:nvSpPr>
          <p:spPr>
            <a:xfrm>
              <a:off x="1955121" y="420165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/>
            <p:cNvSpPr/>
            <p:nvPr/>
          </p:nvSpPr>
          <p:spPr>
            <a:xfrm>
              <a:off x="2028863" y="435405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/>
            <p:cNvSpPr/>
            <p:nvPr/>
          </p:nvSpPr>
          <p:spPr>
            <a:xfrm>
              <a:off x="2107521" y="4252452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/>
            <p:cNvSpPr/>
            <p:nvPr/>
          </p:nvSpPr>
          <p:spPr>
            <a:xfrm>
              <a:off x="2177981" y="439665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/>
            <p:cNvSpPr/>
            <p:nvPr/>
          </p:nvSpPr>
          <p:spPr>
            <a:xfrm>
              <a:off x="2033779" y="408366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/>
            <p:cNvSpPr/>
            <p:nvPr/>
          </p:nvSpPr>
          <p:spPr>
            <a:xfrm rot="5400000" flipH="1" flipV="1">
              <a:off x="1835501" y="47112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 rot="5400000" flipH="1" flipV="1">
              <a:off x="1909243" y="486369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/>
            <p:cNvSpPr/>
            <p:nvPr/>
          </p:nvSpPr>
          <p:spPr>
            <a:xfrm rot="5400000" flipH="1" flipV="1">
              <a:off x="1987901" y="47620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/>
            <p:cNvSpPr/>
            <p:nvPr/>
          </p:nvSpPr>
          <p:spPr>
            <a:xfrm rot="5400000" flipH="1" flipV="1">
              <a:off x="2058361" y="490629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 rot="5400000" flipH="1" flipV="1">
              <a:off x="1914159" y="459330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 rot="5400000" flipV="1">
              <a:off x="2038701" y="46375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/>
            <p:cNvSpPr/>
            <p:nvPr/>
          </p:nvSpPr>
          <p:spPr>
            <a:xfrm rot="5400000" flipV="1">
              <a:off x="2112443" y="47899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/>
            <p:cNvSpPr/>
            <p:nvPr/>
          </p:nvSpPr>
          <p:spPr>
            <a:xfrm rot="5400000" flipV="1">
              <a:off x="2191101" y="468834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/>
            <p:cNvSpPr/>
            <p:nvPr/>
          </p:nvSpPr>
          <p:spPr>
            <a:xfrm rot="5400000" flipV="1">
              <a:off x="2261561" y="483255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 rot="5400000" flipV="1">
              <a:off x="2117359" y="451956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/>
            <p:cNvSpPr/>
            <p:nvPr/>
          </p:nvSpPr>
          <p:spPr>
            <a:xfrm>
              <a:off x="2061679" y="324464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/>
            <p:cNvSpPr/>
            <p:nvPr/>
          </p:nvSpPr>
          <p:spPr>
            <a:xfrm>
              <a:off x="2135421" y="339704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2214079" y="329544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2284539" y="34396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/>
            <p:cNvSpPr/>
            <p:nvPr/>
          </p:nvSpPr>
          <p:spPr>
            <a:xfrm>
              <a:off x="2140337" y="31266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/>
            <p:cNvSpPr/>
            <p:nvPr/>
          </p:nvSpPr>
          <p:spPr>
            <a:xfrm flipH="1">
              <a:off x="2264879" y="31709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/>
            <p:cNvSpPr/>
            <p:nvPr/>
          </p:nvSpPr>
          <p:spPr>
            <a:xfrm flipH="1">
              <a:off x="2338621" y="332330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/>
            <p:cNvSpPr/>
            <p:nvPr/>
          </p:nvSpPr>
          <p:spPr>
            <a:xfrm flipH="1">
              <a:off x="2417279" y="32217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/>
            <p:cNvSpPr/>
            <p:nvPr/>
          </p:nvSpPr>
          <p:spPr>
            <a:xfrm flipH="1">
              <a:off x="2487739" y="336591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 flipH="1">
              <a:off x="2343537" y="30529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 rot="16200000" flipV="1">
              <a:off x="2145259" y="36805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/>
            <p:cNvSpPr/>
            <p:nvPr/>
          </p:nvSpPr>
          <p:spPr>
            <a:xfrm rot="16200000" flipV="1">
              <a:off x="2219001" y="383294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Oval 201"/>
            <p:cNvSpPr/>
            <p:nvPr/>
          </p:nvSpPr>
          <p:spPr>
            <a:xfrm rot="16200000" flipV="1">
              <a:off x="2297659" y="37313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Oval 202"/>
            <p:cNvSpPr/>
            <p:nvPr/>
          </p:nvSpPr>
          <p:spPr>
            <a:xfrm rot="16200000" flipV="1">
              <a:off x="2368119" y="387554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Oval 203"/>
            <p:cNvSpPr/>
            <p:nvPr/>
          </p:nvSpPr>
          <p:spPr>
            <a:xfrm rot="16200000" flipV="1">
              <a:off x="2223917" y="356255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/>
            <p:cNvSpPr/>
            <p:nvPr/>
          </p:nvSpPr>
          <p:spPr>
            <a:xfrm rot="16200000" flipH="1" flipV="1">
              <a:off x="2348459" y="36068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/>
            <p:cNvSpPr/>
            <p:nvPr/>
          </p:nvSpPr>
          <p:spPr>
            <a:xfrm rot="16200000" flipH="1" flipV="1">
              <a:off x="2422201" y="37592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/>
            <p:cNvSpPr/>
            <p:nvPr/>
          </p:nvSpPr>
          <p:spPr>
            <a:xfrm rot="16200000" flipH="1" flipV="1">
              <a:off x="2500859" y="365760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/>
            <p:cNvSpPr/>
            <p:nvPr/>
          </p:nvSpPr>
          <p:spPr>
            <a:xfrm rot="16200000" flipH="1" flipV="1">
              <a:off x="2571319" y="380180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/>
            <p:cNvSpPr/>
            <p:nvPr/>
          </p:nvSpPr>
          <p:spPr>
            <a:xfrm rot="16200000" flipH="1" flipV="1">
              <a:off x="2427117" y="3488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/>
            <p:cNvSpPr/>
            <p:nvPr/>
          </p:nvSpPr>
          <p:spPr>
            <a:xfrm flipH="1">
              <a:off x="2491033" y="30660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/>
            <p:cNvSpPr/>
            <p:nvPr/>
          </p:nvSpPr>
          <p:spPr>
            <a:xfrm flipH="1">
              <a:off x="2564775" y="32184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/>
            <p:cNvSpPr/>
            <p:nvPr/>
          </p:nvSpPr>
          <p:spPr>
            <a:xfrm flipH="1">
              <a:off x="2643433" y="31168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/>
            <p:cNvSpPr/>
            <p:nvPr/>
          </p:nvSpPr>
          <p:spPr>
            <a:xfrm flipH="1">
              <a:off x="2713893" y="326103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/>
            <p:cNvSpPr/>
            <p:nvPr/>
          </p:nvSpPr>
          <p:spPr>
            <a:xfrm flipH="1">
              <a:off x="2569691" y="294804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/>
            <p:cNvSpPr/>
            <p:nvPr/>
          </p:nvSpPr>
          <p:spPr>
            <a:xfrm>
              <a:off x="2694233" y="299228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/>
            <p:cNvSpPr/>
            <p:nvPr/>
          </p:nvSpPr>
          <p:spPr>
            <a:xfrm>
              <a:off x="2767975" y="31446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/>
            <p:cNvSpPr/>
            <p:nvPr/>
          </p:nvSpPr>
          <p:spPr>
            <a:xfrm>
              <a:off x="2846633" y="30430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/>
            <p:cNvSpPr/>
            <p:nvPr/>
          </p:nvSpPr>
          <p:spPr>
            <a:xfrm>
              <a:off x="2917093" y="318729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/>
            <p:cNvSpPr/>
            <p:nvPr/>
          </p:nvSpPr>
          <p:spPr>
            <a:xfrm>
              <a:off x="2772891" y="287429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/>
            <p:cNvSpPr/>
            <p:nvPr/>
          </p:nvSpPr>
          <p:spPr>
            <a:xfrm rot="5400000" flipH="1" flipV="1">
              <a:off x="2574613" y="350192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/>
            <p:cNvSpPr/>
            <p:nvPr/>
          </p:nvSpPr>
          <p:spPr>
            <a:xfrm rot="5400000" flipH="1" flipV="1">
              <a:off x="2648355" y="365432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/>
            <p:cNvSpPr/>
            <p:nvPr/>
          </p:nvSpPr>
          <p:spPr>
            <a:xfrm rot="5400000" flipH="1" flipV="1">
              <a:off x="2727013" y="35527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/>
            <p:cNvSpPr/>
            <p:nvPr/>
          </p:nvSpPr>
          <p:spPr>
            <a:xfrm rot="5400000" flipH="1" flipV="1">
              <a:off x="2797473" y="369692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/>
            <p:cNvSpPr/>
            <p:nvPr/>
          </p:nvSpPr>
          <p:spPr>
            <a:xfrm rot="5400000" flipH="1" flipV="1">
              <a:off x="2653271" y="338393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/>
            <p:cNvSpPr/>
            <p:nvPr/>
          </p:nvSpPr>
          <p:spPr>
            <a:xfrm rot="5400000" flipV="1">
              <a:off x="2777813" y="342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/>
            <p:cNvSpPr/>
            <p:nvPr/>
          </p:nvSpPr>
          <p:spPr>
            <a:xfrm rot="5400000" flipV="1">
              <a:off x="2851555" y="358058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/>
            <p:cNvSpPr/>
            <p:nvPr/>
          </p:nvSpPr>
          <p:spPr>
            <a:xfrm rot="5400000" flipV="1">
              <a:off x="2930213" y="347898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/>
            <p:cNvSpPr/>
            <p:nvPr/>
          </p:nvSpPr>
          <p:spPr>
            <a:xfrm rot="5400000" flipV="1">
              <a:off x="3000673" y="362318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/>
            <p:cNvSpPr/>
            <p:nvPr/>
          </p:nvSpPr>
          <p:spPr>
            <a:xfrm rot="5400000" flipV="1">
              <a:off x="2856471" y="3310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/>
            <p:cNvSpPr/>
            <p:nvPr/>
          </p:nvSpPr>
          <p:spPr>
            <a:xfrm>
              <a:off x="2171485" y="41098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Oval 230"/>
            <p:cNvSpPr/>
            <p:nvPr/>
          </p:nvSpPr>
          <p:spPr>
            <a:xfrm>
              <a:off x="2245227" y="42622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/>
            <p:cNvSpPr/>
            <p:nvPr/>
          </p:nvSpPr>
          <p:spPr>
            <a:xfrm>
              <a:off x="2323885" y="41606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/>
            <p:cNvSpPr/>
            <p:nvPr/>
          </p:nvSpPr>
          <p:spPr>
            <a:xfrm>
              <a:off x="2394345" y="43048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/>
            <p:cNvSpPr/>
            <p:nvPr/>
          </p:nvSpPr>
          <p:spPr>
            <a:xfrm>
              <a:off x="2250143" y="399189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Oval 234"/>
            <p:cNvSpPr/>
            <p:nvPr/>
          </p:nvSpPr>
          <p:spPr>
            <a:xfrm flipH="1">
              <a:off x="2374685" y="40361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Oval 235"/>
            <p:cNvSpPr/>
            <p:nvPr/>
          </p:nvSpPr>
          <p:spPr>
            <a:xfrm flipH="1">
              <a:off x="2448427" y="418854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Oval 236"/>
            <p:cNvSpPr/>
            <p:nvPr/>
          </p:nvSpPr>
          <p:spPr>
            <a:xfrm flipH="1">
              <a:off x="2527085" y="40869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Oval 237"/>
            <p:cNvSpPr/>
            <p:nvPr/>
          </p:nvSpPr>
          <p:spPr>
            <a:xfrm flipH="1">
              <a:off x="2597545" y="4231148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Oval 238"/>
            <p:cNvSpPr/>
            <p:nvPr/>
          </p:nvSpPr>
          <p:spPr>
            <a:xfrm flipH="1">
              <a:off x="2453343" y="391815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Oval 239"/>
            <p:cNvSpPr/>
            <p:nvPr/>
          </p:nvSpPr>
          <p:spPr>
            <a:xfrm rot="16200000" flipV="1">
              <a:off x="2255065" y="45457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Oval 240"/>
            <p:cNvSpPr/>
            <p:nvPr/>
          </p:nvSpPr>
          <p:spPr>
            <a:xfrm rot="16200000" flipV="1">
              <a:off x="2328807" y="4698180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/>
            <p:cNvSpPr/>
            <p:nvPr/>
          </p:nvSpPr>
          <p:spPr>
            <a:xfrm rot="16200000" flipV="1">
              <a:off x="2407465" y="45965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/>
            <p:cNvSpPr/>
            <p:nvPr/>
          </p:nvSpPr>
          <p:spPr>
            <a:xfrm rot="16200000" flipV="1">
              <a:off x="2477925" y="474078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/>
            <p:cNvSpPr/>
            <p:nvPr/>
          </p:nvSpPr>
          <p:spPr>
            <a:xfrm rot="16200000" flipV="1">
              <a:off x="2333723" y="442779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/>
            <p:cNvSpPr/>
            <p:nvPr/>
          </p:nvSpPr>
          <p:spPr>
            <a:xfrm rot="16200000" flipH="1" flipV="1">
              <a:off x="2458265" y="447203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 245"/>
            <p:cNvSpPr/>
            <p:nvPr/>
          </p:nvSpPr>
          <p:spPr>
            <a:xfrm rot="16200000" flipH="1" flipV="1">
              <a:off x="2532007" y="462443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/>
            <p:cNvSpPr/>
            <p:nvPr/>
          </p:nvSpPr>
          <p:spPr>
            <a:xfrm rot="16200000" flipH="1" flipV="1">
              <a:off x="2610665" y="452283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Oval 247"/>
            <p:cNvSpPr/>
            <p:nvPr/>
          </p:nvSpPr>
          <p:spPr>
            <a:xfrm rot="16200000" flipH="1" flipV="1">
              <a:off x="2681125" y="466704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Oval 248"/>
            <p:cNvSpPr/>
            <p:nvPr/>
          </p:nvSpPr>
          <p:spPr>
            <a:xfrm rot="16200000" flipH="1" flipV="1">
              <a:off x="2536923" y="435405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Oval 249"/>
            <p:cNvSpPr/>
            <p:nvPr/>
          </p:nvSpPr>
          <p:spPr>
            <a:xfrm flipH="1">
              <a:off x="2600839" y="39312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Oval 250"/>
            <p:cNvSpPr/>
            <p:nvPr/>
          </p:nvSpPr>
          <p:spPr>
            <a:xfrm flipH="1">
              <a:off x="2674581" y="408366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51"/>
            <p:cNvSpPr/>
            <p:nvPr/>
          </p:nvSpPr>
          <p:spPr>
            <a:xfrm flipH="1">
              <a:off x="2753239" y="39820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/>
            <p:cNvSpPr/>
            <p:nvPr/>
          </p:nvSpPr>
          <p:spPr>
            <a:xfrm flipH="1">
              <a:off x="2823699" y="41262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/>
            <p:cNvSpPr/>
            <p:nvPr/>
          </p:nvSpPr>
          <p:spPr>
            <a:xfrm flipH="1">
              <a:off x="2679497" y="38132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Oval 254"/>
            <p:cNvSpPr/>
            <p:nvPr/>
          </p:nvSpPr>
          <p:spPr>
            <a:xfrm>
              <a:off x="2804039" y="385752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/>
            <p:cNvSpPr/>
            <p:nvPr/>
          </p:nvSpPr>
          <p:spPr>
            <a:xfrm>
              <a:off x="2877781" y="400992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Oval 256"/>
            <p:cNvSpPr/>
            <p:nvPr/>
          </p:nvSpPr>
          <p:spPr>
            <a:xfrm>
              <a:off x="2956439" y="390832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/>
            <p:cNvSpPr/>
            <p:nvPr/>
          </p:nvSpPr>
          <p:spPr>
            <a:xfrm>
              <a:off x="3026899" y="405252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/>
            <p:cNvSpPr/>
            <p:nvPr/>
          </p:nvSpPr>
          <p:spPr>
            <a:xfrm>
              <a:off x="2882697" y="37395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/>
            <p:cNvSpPr/>
            <p:nvPr/>
          </p:nvSpPr>
          <p:spPr>
            <a:xfrm rot="5400000" flipH="1" flipV="1">
              <a:off x="2684419" y="43671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/>
            <p:cNvSpPr/>
            <p:nvPr/>
          </p:nvSpPr>
          <p:spPr>
            <a:xfrm rot="5400000" flipH="1" flipV="1">
              <a:off x="2758161" y="45195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/>
            <p:cNvSpPr/>
            <p:nvPr/>
          </p:nvSpPr>
          <p:spPr>
            <a:xfrm rot="5400000" flipH="1" flipV="1">
              <a:off x="2836819" y="44179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/>
            <p:cNvSpPr/>
            <p:nvPr/>
          </p:nvSpPr>
          <p:spPr>
            <a:xfrm rot="5400000" flipH="1" flipV="1">
              <a:off x="2907279" y="456216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/>
            <p:cNvSpPr/>
            <p:nvPr/>
          </p:nvSpPr>
          <p:spPr>
            <a:xfrm rot="5400000" flipH="1" flipV="1">
              <a:off x="2763077" y="42491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/>
            <p:cNvSpPr/>
            <p:nvPr/>
          </p:nvSpPr>
          <p:spPr>
            <a:xfrm rot="5400000" flipV="1">
              <a:off x="2887619" y="429341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/>
            <p:cNvSpPr/>
            <p:nvPr/>
          </p:nvSpPr>
          <p:spPr>
            <a:xfrm rot="5400000" flipV="1">
              <a:off x="2961361" y="444581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/>
            <p:cNvSpPr/>
            <p:nvPr/>
          </p:nvSpPr>
          <p:spPr>
            <a:xfrm rot="5400000" flipV="1">
              <a:off x="3040019" y="43442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/>
            <p:cNvSpPr/>
            <p:nvPr/>
          </p:nvSpPr>
          <p:spPr>
            <a:xfrm rot="5400000" flipV="1">
              <a:off x="3110479" y="44884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/>
            <p:cNvSpPr/>
            <p:nvPr/>
          </p:nvSpPr>
          <p:spPr>
            <a:xfrm rot="5400000" flipV="1">
              <a:off x="2966277" y="41754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TextBox 269"/>
            <p:cNvSpPr txBox="1"/>
            <p:nvPr/>
          </p:nvSpPr>
          <p:spPr>
            <a:xfrm>
              <a:off x="1843405" y="2036408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WT</a:t>
              </a:r>
            </a:p>
          </p:txBody>
        </p:sp>
      </p:grpSp>
      <p:grpSp>
        <p:nvGrpSpPr>
          <p:cNvPr id="271" name="Group 270"/>
          <p:cNvGrpSpPr/>
          <p:nvPr/>
        </p:nvGrpSpPr>
        <p:grpSpPr>
          <a:xfrm>
            <a:off x="6973501" y="829207"/>
            <a:ext cx="1750530" cy="2735514"/>
            <a:chOff x="4921161" y="2036408"/>
            <a:chExt cx="2045202" cy="3195992"/>
          </a:xfrm>
        </p:grpSpPr>
        <p:sp>
          <p:nvSpPr>
            <p:cNvPr id="272" name="Oval 271"/>
            <p:cNvSpPr/>
            <p:nvPr/>
          </p:nvSpPr>
          <p:spPr>
            <a:xfrm>
              <a:off x="4921161" y="35887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/>
            <p:cNvSpPr/>
            <p:nvPr/>
          </p:nvSpPr>
          <p:spPr>
            <a:xfrm>
              <a:off x="4994903" y="37411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/>
            <p:cNvSpPr/>
            <p:nvPr/>
          </p:nvSpPr>
          <p:spPr>
            <a:xfrm>
              <a:off x="5073561" y="36395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Oval 274"/>
            <p:cNvSpPr/>
            <p:nvPr/>
          </p:nvSpPr>
          <p:spPr>
            <a:xfrm>
              <a:off x="5144021" y="378378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Oval 275"/>
            <p:cNvSpPr/>
            <p:nvPr/>
          </p:nvSpPr>
          <p:spPr>
            <a:xfrm>
              <a:off x="4999819" y="34707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/>
            <p:cNvSpPr/>
            <p:nvPr/>
          </p:nvSpPr>
          <p:spPr>
            <a:xfrm flipH="1">
              <a:off x="5124361" y="351503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/>
            <p:cNvSpPr/>
            <p:nvPr/>
          </p:nvSpPr>
          <p:spPr>
            <a:xfrm flipH="1">
              <a:off x="5198103" y="36674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/>
            <p:cNvSpPr/>
            <p:nvPr/>
          </p:nvSpPr>
          <p:spPr>
            <a:xfrm flipH="1">
              <a:off x="5276761" y="356583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/>
            <p:cNvSpPr/>
            <p:nvPr/>
          </p:nvSpPr>
          <p:spPr>
            <a:xfrm flipH="1">
              <a:off x="5347221" y="371004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/>
            <p:cNvSpPr/>
            <p:nvPr/>
          </p:nvSpPr>
          <p:spPr>
            <a:xfrm flipH="1">
              <a:off x="5203019" y="33970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/>
            <p:cNvSpPr/>
            <p:nvPr/>
          </p:nvSpPr>
          <p:spPr>
            <a:xfrm rot="16200000" flipV="1">
              <a:off x="5004741" y="40246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/>
            <p:cNvSpPr/>
            <p:nvPr/>
          </p:nvSpPr>
          <p:spPr>
            <a:xfrm rot="16200000" flipV="1">
              <a:off x="5078483" y="41770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/>
            <p:cNvSpPr/>
            <p:nvPr/>
          </p:nvSpPr>
          <p:spPr>
            <a:xfrm rot="16200000" flipV="1">
              <a:off x="5157141" y="407547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/>
            <p:cNvSpPr/>
            <p:nvPr/>
          </p:nvSpPr>
          <p:spPr>
            <a:xfrm rot="16200000" flipV="1">
              <a:off x="5227601" y="4219679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/>
            <p:cNvSpPr/>
            <p:nvPr/>
          </p:nvSpPr>
          <p:spPr>
            <a:xfrm rot="16200000" flipV="1">
              <a:off x="5083399" y="390668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/>
            <p:cNvSpPr/>
            <p:nvPr/>
          </p:nvSpPr>
          <p:spPr>
            <a:xfrm rot="16200000" flipH="1" flipV="1">
              <a:off x="5207941" y="39509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/>
            <p:cNvSpPr/>
            <p:nvPr/>
          </p:nvSpPr>
          <p:spPr>
            <a:xfrm rot="16200000" flipH="1" flipV="1">
              <a:off x="5281683" y="41033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/>
            <p:cNvSpPr/>
            <p:nvPr/>
          </p:nvSpPr>
          <p:spPr>
            <a:xfrm rot="16200000" flipH="1" flipV="1">
              <a:off x="5360341" y="40017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/>
            <p:cNvSpPr/>
            <p:nvPr/>
          </p:nvSpPr>
          <p:spPr>
            <a:xfrm rot="16200000" flipH="1" flipV="1">
              <a:off x="5430801" y="414593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/>
            <p:cNvSpPr/>
            <p:nvPr/>
          </p:nvSpPr>
          <p:spPr>
            <a:xfrm rot="16200000" flipH="1" flipV="1">
              <a:off x="5286599" y="383294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/>
            <p:cNvSpPr/>
            <p:nvPr/>
          </p:nvSpPr>
          <p:spPr>
            <a:xfrm flipH="1">
              <a:off x="5350515" y="34101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/>
            <p:cNvSpPr/>
            <p:nvPr/>
          </p:nvSpPr>
          <p:spPr>
            <a:xfrm flipH="1">
              <a:off x="5424257" y="35625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/>
            <p:cNvSpPr/>
            <p:nvPr/>
          </p:nvSpPr>
          <p:spPr>
            <a:xfrm flipH="1">
              <a:off x="5502915" y="346095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/>
            <p:cNvSpPr/>
            <p:nvPr/>
          </p:nvSpPr>
          <p:spPr>
            <a:xfrm flipH="1">
              <a:off x="5573375" y="360516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/>
            <p:cNvSpPr/>
            <p:nvPr/>
          </p:nvSpPr>
          <p:spPr>
            <a:xfrm flipH="1">
              <a:off x="5429173" y="32921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/>
            <p:cNvSpPr/>
            <p:nvPr/>
          </p:nvSpPr>
          <p:spPr>
            <a:xfrm>
              <a:off x="5553715" y="333641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/>
            <p:cNvSpPr/>
            <p:nvPr/>
          </p:nvSpPr>
          <p:spPr>
            <a:xfrm>
              <a:off x="5627457" y="348881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/>
            <p:cNvSpPr/>
            <p:nvPr/>
          </p:nvSpPr>
          <p:spPr>
            <a:xfrm>
              <a:off x="5706115" y="338721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/>
            <p:cNvSpPr/>
            <p:nvPr/>
          </p:nvSpPr>
          <p:spPr>
            <a:xfrm>
              <a:off x="5776575" y="353142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Oval 300"/>
            <p:cNvSpPr/>
            <p:nvPr/>
          </p:nvSpPr>
          <p:spPr>
            <a:xfrm>
              <a:off x="5632373" y="321842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Oval 301"/>
            <p:cNvSpPr/>
            <p:nvPr/>
          </p:nvSpPr>
          <p:spPr>
            <a:xfrm rot="5400000" flipH="1" flipV="1">
              <a:off x="5434095" y="38460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Oval 302"/>
            <p:cNvSpPr/>
            <p:nvPr/>
          </p:nvSpPr>
          <p:spPr>
            <a:xfrm rot="5400000" flipH="1" flipV="1">
              <a:off x="5507837" y="399845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Oval 303"/>
            <p:cNvSpPr/>
            <p:nvPr/>
          </p:nvSpPr>
          <p:spPr>
            <a:xfrm rot="5400000" flipH="1" flipV="1">
              <a:off x="5586495" y="38968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Oval 304"/>
            <p:cNvSpPr/>
            <p:nvPr/>
          </p:nvSpPr>
          <p:spPr>
            <a:xfrm rot="5400000" flipH="1" flipV="1">
              <a:off x="5656955" y="404105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Oval 305"/>
            <p:cNvSpPr/>
            <p:nvPr/>
          </p:nvSpPr>
          <p:spPr>
            <a:xfrm rot="5400000" flipH="1" flipV="1">
              <a:off x="5512753" y="372806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Oval 306"/>
            <p:cNvSpPr/>
            <p:nvPr/>
          </p:nvSpPr>
          <p:spPr>
            <a:xfrm rot="5400000" flipV="1">
              <a:off x="5637295" y="37723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Oval 307"/>
            <p:cNvSpPr/>
            <p:nvPr/>
          </p:nvSpPr>
          <p:spPr>
            <a:xfrm rot="5400000" flipV="1">
              <a:off x="5711037" y="392471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Oval 308"/>
            <p:cNvSpPr/>
            <p:nvPr/>
          </p:nvSpPr>
          <p:spPr>
            <a:xfrm rot="5400000" flipV="1">
              <a:off x="5789695" y="38231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Oval 309"/>
            <p:cNvSpPr/>
            <p:nvPr/>
          </p:nvSpPr>
          <p:spPr>
            <a:xfrm rot="5400000" flipV="1">
              <a:off x="5860155" y="396731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Oval 310"/>
            <p:cNvSpPr/>
            <p:nvPr/>
          </p:nvSpPr>
          <p:spPr>
            <a:xfrm rot="5400000" flipV="1">
              <a:off x="5715953" y="36543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Oval 311"/>
            <p:cNvSpPr/>
            <p:nvPr/>
          </p:nvSpPr>
          <p:spPr>
            <a:xfrm>
              <a:off x="5030967" y="44540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Oval 312"/>
            <p:cNvSpPr/>
            <p:nvPr/>
          </p:nvSpPr>
          <p:spPr>
            <a:xfrm>
              <a:off x="5104709" y="46064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Oval 313"/>
            <p:cNvSpPr/>
            <p:nvPr/>
          </p:nvSpPr>
          <p:spPr>
            <a:xfrm>
              <a:off x="5183367" y="4504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Oval 314"/>
            <p:cNvSpPr/>
            <p:nvPr/>
          </p:nvSpPr>
          <p:spPr>
            <a:xfrm>
              <a:off x="5253827" y="464902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Oval 315"/>
            <p:cNvSpPr/>
            <p:nvPr/>
          </p:nvSpPr>
          <p:spPr>
            <a:xfrm>
              <a:off x="5109625" y="433602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Oval 316"/>
            <p:cNvSpPr/>
            <p:nvPr/>
          </p:nvSpPr>
          <p:spPr>
            <a:xfrm flipH="1">
              <a:off x="5234167" y="43802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Oval 317"/>
            <p:cNvSpPr/>
            <p:nvPr/>
          </p:nvSpPr>
          <p:spPr>
            <a:xfrm flipH="1">
              <a:off x="5307909" y="45326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Oval 318"/>
            <p:cNvSpPr/>
            <p:nvPr/>
          </p:nvSpPr>
          <p:spPr>
            <a:xfrm flipH="1">
              <a:off x="5386567" y="44310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Oval 319"/>
            <p:cNvSpPr/>
            <p:nvPr/>
          </p:nvSpPr>
          <p:spPr>
            <a:xfrm flipH="1">
              <a:off x="5457027" y="457527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Oval 320"/>
            <p:cNvSpPr/>
            <p:nvPr/>
          </p:nvSpPr>
          <p:spPr>
            <a:xfrm flipH="1">
              <a:off x="5312825" y="42622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Oval 321"/>
            <p:cNvSpPr/>
            <p:nvPr/>
          </p:nvSpPr>
          <p:spPr>
            <a:xfrm rot="16200000" flipV="1">
              <a:off x="5114547" y="48899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Oval 322"/>
            <p:cNvSpPr/>
            <p:nvPr/>
          </p:nvSpPr>
          <p:spPr>
            <a:xfrm rot="16200000" flipV="1">
              <a:off x="5188289" y="50423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Oval 323"/>
            <p:cNvSpPr/>
            <p:nvPr/>
          </p:nvSpPr>
          <p:spPr>
            <a:xfrm rot="16200000" flipV="1">
              <a:off x="5266947" y="49407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Oval 324"/>
            <p:cNvSpPr/>
            <p:nvPr/>
          </p:nvSpPr>
          <p:spPr>
            <a:xfrm rot="16200000" flipV="1">
              <a:off x="5337407" y="508491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Oval 325"/>
            <p:cNvSpPr/>
            <p:nvPr/>
          </p:nvSpPr>
          <p:spPr>
            <a:xfrm rot="16200000" flipV="1">
              <a:off x="5193205" y="47719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Oval 326"/>
            <p:cNvSpPr/>
            <p:nvPr/>
          </p:nvSpPr>
          <p:spPr>
            <a:xfrm rot="16200000" flipH="1" flipV="1">
              <a:off x="5317747" y="481616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Oval 327"/>
            <p:cNvSpPr/>
            <p:nvPr/>
          </p:nvSpPr>
          <p:spPr>
            <a:xfrm rot="16200000" flipH="1" flipV="1">
              <a:off x="5391489" y="49685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Oval 328"/>
            <p:cNvSpPr/>
            <p:nvPr/>
          </p:nvSpPr>
          <p:spPr>
            <a:xfrm rot="16200000" flipH="1" flipV="1">
              <a:off x="5470147" y="48669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Oval 329"/>
            <p:cNvSpPr/>
            <p:nvPr/>
          </p:nvSpPr>
          <p:spPr>
            <a:xfrm rot="16200000" flipH="1" flipV="1">
              <a:off x="5540607" y="5011174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Oval 330"/>
            <p:cNvSpPr/>
            <p:nvPr/>
          </p:nvSpPr>
          <p:spPr>
            <a:xfrm rot="16200000" flipH="1" flipV="1">
              <a:off x="5396405" y="469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Oval 331"/>
            <p:cNvSpPr/>
            <p:nvPr/>
          </p:nvSpPr>
          <p:spPr>
            <a:xfrm flipH="1">
              <a:off x="5460321" y="427539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Oval 332"/>
            <p:cNvSpPr/>
            <p:nvPr/>
          </p:nvSpPr>
          <p:spPr>
            <a:xfrm flipH="1">
              <a:off x="5534063" y="44277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Oval 333"/>
            <p:cNvSpPr/>
            <p:nvPr/>
          </p:nvSpPr>
          <p:spPr>
            <a:xfrm flipH="1">
              <a:off x="5612721" y="4326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Oval 334"/>
            <p:cNvSpPr/>
            <p:nvPr/>
          </p:nvSpPr>
          <p:spPr>
            <a:xfrm flipH="1">
              <a:off x="5683181" y="447040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Oval 335"/>
            <p:cNvSpPr/>
            <p:nvPr/>
          </p:nvSpPr>
          <p:spPr>
            <a:xfrm flipH="1">
              <a:off x="5538979" y="415740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Oval 336"/>
            <p:cNvSpPr/>
            <p:nvPr/>
          </p:nvSpPr>
          <p:spPr>
            <a:xfrm>
              <a:off x="5663521" y="420165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Oval 337"/>
            <p:cNvSpPr/>
            <p:nvPr/>
          </p:nvSpPr>
          <p:spPr>
            <a:xfrm>
              <a:off x="5737263" y="435405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Oval 338"/>
            <p:cNvSpPr/>
            <p:nvPr/>
          </p:nvSpPr>
          <p:spPr>
            <a:xfrm>
              <a:off x="5815921" y="4252452"/>
              <a:ext cx="147484" cy="147484"/>
            </a:xfrm>
            <a:prstGeom prst="ellipse">
              <a:avLst/>
            </a:prstGeom>
            <a:solidFill>
              <a:srgbClr val="FF0000"/>
            </a:solidFill>
            <a:ln w="57150" cmpd="sng">
              <a:solidFill>
                <a:schemeClr val="tx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Oval 339"/>
            <p:cNvSpPr/>
            <p:nvPr/>
          </p:nvSpPr>
          <p:spPr>
            <a:xfrm>
              <a:off x="5886381" y="439665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Oval 340"/>
            <p:cNvSpPr/>
            <p:nvPr/>
          </p:nvSpPr>
          <p:spPr>
            <a:xfrm>
              <a:off x="5742179" y="408366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Oval 341"/>
            <p:cNvSpPr/>
            <p:nvPr/>
          </p:nvSpPr>
          <p:spPr>
            <a:xfrm rot="5400000" flipH="1" flipV="1">
              <a:off x="5543901" y="47112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Oval 342"/>
            <p:cNvSpPr/>
            <p:nvPr/>
          </p:nvSpPr>
          <p:spPr>
            <a:xfrm rot="5400000" flipH="1" flipV="1">
              <a:off x="5617643" y="486369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Oval 343"/>
            <p:cNvSpPr/>
            <p:nvPr/>
          </p:nvSpPr>
          <p:spPr>
            <a:xfrm rot="5400000" flipH="1" flipV="1">
              <a:off x="5696301" y="47620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Oval 344"/>
            <p:cNvSpPr/>
            <p:nvPr/>
          </p:nvSpPr>
          <p:spPr>
            <a:xfrm rot="5400000" flipH="1" flipV="1">
              <a:off x="5766761" y="490629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Oval 345"/>
            <p:cNvSpPr/>
            <p:nvPr/>
          </p:nvSpPr>
          <p:spPr>
            <a:xfrm rot="5400000" flipH="1" flipV="1">
              <a:off x="5622559" y="459330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Oval 346"/>
            <p:cNvSpPr/>
            <p:nvPr/>
          </p:nvSpPr>
          <p:spPr>
            <a:xfrm rot="5400000" flipV="1">
              <a:off x="5747101" y="46375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Oval 347"/>
            <p:cNvSpPr/>
            <p:nvPr/>
          </p:nvSpPr>
          <p:spPr>
            <a:xfrm rot="5400000" flipV="1">
              <a:off x="5820843" y="47899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Oval 348"/>
            <p:cNvSpPr/>
            <p:nvPr/>
          </p:nvSpPr>
          <p:spPr>
            <a:xfrm rot="5400000" flipV="1">
              <a:off x="5899501" y="468834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Oval 349"/>
            <p:cNvSpPr/>
            <p:nvPr/>
          </p:nvSpPr>
          <p:spPr>
            <a:xfrm rot="5400000" flipV="1">
              <a:off x="5969961" y="483255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Oval 350"/>
            <p:cNvSpPr/>
            <p:nvPr/>
          </p:nvSpPr>
          <p:spPr>
            <a:xfrm rot="5400000" flipV="1">
              <a:off x="5825759" y="451956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Oval 351"/>
            <p:cNvSpPr/>
            <p:nvPr/>
          </p:nvSpPr>
          <p:spPr>
            <a:xfrm>
              <a:off x="5770079" y="324464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Oval 352"/>
            <p:cNvSpPr/>
            <p:nvPr/>
          </p:nvSpPr>
          <p:spPr>
            <a:xfrm>
              <a:off x="5843821" y="339704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Oval 353"/>
            <p:cNvSpPr/>
            <p:nvPr/>
          </p:nvSpPr>
          <p:spPr>
            <a:xfrm>
              <a:off x="5922479" y="329544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Oval 354"/>
            <p:cNvSpPr/>
            <p:nvPr/>
          </p:nvSpPr>
          <p:spPr>
            <a:xfrm>
              <a:off x="5992939" y="34396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Oval 355"/>
            <p:cNvSpPr/>
            <p:nvPr/>
          </p:nvSpPr>
          <p:spPr>
            <a:xfrm>
              <a:off x="5848737" y="31266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Oval 356"/>
            <p:cNvSpPr/>
            <p:nvPr/>
          </p:nvSpPr>
          <p:spPr>
            <a:xfrm flipH="1">
              <a:off x="5973279" y="31709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Oval 357"/>
            <p:cNvSpPr/>
            <p:nvPr/>
          </p:nvSpPr>
          <p:spPr>
            <a:xfrm flipH="1">
              <a:off x="6047021" y="332330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Oval 358"/>
            <p:cNvSpPr/>
            <p:nvPr/>
          </p:nvSpPr>
          <p:spPr>
            <a:xfrm flipH="1">
              <a:off x="6125679" y="32217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/>
            <p:cNvSpPr/>
            <p:nvPr/>
          </p:nvSpPr>
          <p:spPr>
            <a:xfrm flipH="1">
              <a:off x="6196139" y="336591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/>
            <p:cNvSpPr/>
            <p:nvPr/>
          </p:nvSpPr>
          <p:spPr>
            <a:xfrm flipH="1">
              <a:off x="6051937" y="30529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/>
            <p:cNvSpPr/>
            <p:nvPr/>
          </p:nvSpPr>
          <p:spPr>
            <a:xfrm rot="16200000" flipV="1">
              <a:off x="5853659" y="36805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/>
            <p:cNvSpPr/>
            <p:nvPr/>
          </p:nvSpPr>
          <p:spPr>
            <a:xfrm rot="16200000" flipV="1">
              <a:off x="5927401" y="383294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/>
            <p:cNvSpPr/>
            <p:nvPr/>
          </p:nvSpPr>
          <p:spPr>
            <a:xfrm rot="16200000" flipV="1">
              <a:off x="6006059" y="37313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/>
            <p:cNvSpPr/>
            <p:nvPr/>
          </p:nvSpPr>
          <p:spPr>
            <a:xfrm rot="16200000" flipV="1">
              <a:off x="6076519" y="387554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/>
            <p:cNvSpPr/>
            <p:nvPr/>
          </p:nvSpPr>
          <p:spPr>
            <a:xfrm rot="16200000" flipV="1">
              <a:off x="5932317" y="356255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/>
            <p:cNvSpPr/>
            <p:nvPr/>
          </p:nvSpPr>
          <p:spPr>
            <a:xfrm rot="16200000" flipH="1" flipV="1">
              <a:off x="6056859" y="36068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/>
            <p:cNvSpPr/>
            <p:nvPr/>
          </p:nvSpPr>
          <p:spPr>
            <a:xfrm rot="16200000" flipH="1" flipV="1">
              <a:off x="6130601" y="37592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/>
            <p:cNvSpPr/>
            <p:nvPr/>
          </p:nvSpPr>
          <p:spPr>
            <a:xfrm rot="16200000" flipH="1" flipV="1">
              <a:off x="6209259" y="3657601"/>
              <a:ext cx="147484" cy="147484"/>
            </a:xfrm>
            <a:prstGeom prst="ellipse">
              <a:avLst/>
            </a:prstGeom>
            <a:solidFill>
              <a:srgbClr val="FF0000"/>
            </a:solidFill>
            <a:ln w="57150" cmpd="sng">
              <a:solidFill>
                <a:schemeClr val="tx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/>
            <p:cNvSpPr/>
            <p:nvPr/>
          </p:nvSpPr>
          <p:spPr>
            <a:xfrm rot="16200000" flipH="1" flipV="1">
              <a:off x="6279719" y="380180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/>
            <p:cNvSpPr/>
            <p:nvPr/>
          </p:nvSpPr>
          <p:spPr>
            <a:xfrm rot="16200000" flipH="1" flipV="1">
              <a:off x="6135517" y="3488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/>
            <p:cNvSpPr/>
            <p:nvPr/>
          </p:nvSpPr>
          <p:spPr>
            <a:xfrm flipH="1">
              <a:off x="6199433" y="30660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/>
            <p:cNvSpPr/>
            <p:nvPr/>
          </p:nvSpPr>
          <p:spPr>
            <a:xfrm flipH="1">
              <a:off x="6273175" y="32184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/>
            <p:cNvSpPr/>
            <p:nvPr/>
          </p:nvSpPr>
          <p:spPr>
            <a:xfrm flipH="1">
              <a:off x="6351833" y="31168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/>
            <p:cNvSpPr/>
            <p:nvPr/>
          </p:nvSpPr>
          <p:spPr>
            <a:xfrm flipH="1">
              <a:off x="6422293" y="326103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/>
            <p:cNvSpPr/>
            <p:nvPr/>
          </p:nvSpPr>
          <p:spPr>
            <a:xfrm flipH="1">
              <a:off x="6278091" y="294804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Oval 376"/>
            <p:cNvSpPr/>
            <p:nvPr/>
          </p:nvSpPr>
          <p:spPr>
            <a:xfrm>
              <a:off x="6402633" y="299228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Oval 377"/>
            <p:cNvSpPr/>
            <p:nvPr/>
          </p:nvSpPr>
          <p:spPr>
            <a:xfrm>
              <a:off x="6476375" y="31446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/>
            <p:cNvSpPr/>
            <p:nvPr/>
          </p:nvSpPr>
          <p:spPr>
            <a:xfrm>
              <a:off x="6555033" y="30430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/>
            <p:cNvSpPr/>
            <p:nvPr/>
          </p:nvSpPr>
          <p:spPr>
            <a:xfrm>
              <a:off x="6625493" y="318729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Oval 380"/>
            <p:cNvSpPr/>
            <p:nvPr/>
          </p:nvSpPr>
          <p:spPr>
            <a:xfrm>
              <a:off x="6481291" y="287429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/>
            <p:cNvSpPr/>
            <p:nvPr/>
          </p:nvSpPr>
          <p:spPr>
            <a:xfrm rot="5400000" flipH="1" flipV="1">
              <a:off x="6283013" y="350192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Oval 382"/>
            <p:cNvSpPr/>
            <p:nvPr/>
          </p:nvSpPr>
          <p:spPr>
            <a:xfrm rot="5400000" flipH="1" flipV="1">
              <a:off x="6356755" y="365432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/>
            <p:cNvSpPr/>
            <p:nvPr/>
          </p:nvSpPr>
          <p:spPr>
            <a:xfrm rot="5400000" flipH="1" flipV="1">
              <a:off x="6435413" y="35527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/>
            <p:cNvSpPr/>
            <p:nvPr/>
          </p:nvSpPr>
          <p:spPr>
            <a:xfrm rot="5400000" flipH="1" flipV="1">
              <a:off x="6505873" y="369692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/>
            <p:cNvSpPr/>
            <p:nvPr/>
          </p:nvSpPr>
          <p:spPr>
            <a:xfrm rot="5400000" flipH="1" flipV="1">
              <a:off x="6361671" y="338393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/>
            <p:cNvSpPr/>
            <p:nvPr/>
          </p:nvSpPr>
          <p:spPr>
            <a:xfrm rot="5400000" flipV="1">
              <a:off x="6486213" y="342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/>
            <p:cNvSpPr/>
            <p:nvPr/>
          </p:nvSpPr>
          <p:spPr>
            <a:xfrm rot="5400000" flipV="1">
              <a:off x="6559955" y="358058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/>
            <p:cNvSpPr/>
            <p:nvPr/>
          </p:nvSpPr>
          <p:spPr>
            <a:xfrm rot="5400000" flipV="1">
              <a:off x="6638613" y="347898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/>
            <p:cNvSpPr/>
            <p:nvPr/>
          </p:nvSpPr>
          <p:spPr>
            <a:xfrm rot="5400000" flipV="1">
              <a:off x="6709073" y="362318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/>
            <p:cNvSpPr/>
            <p:nvPr/>
          </p:nvSpPr>
          <p:spPr>
            <a:xfrm rot="5400000" flipV="1">
              <a:off x="6564871" y="3310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/>
            <p:cNvSpPr/>
            <p:nvPr/>
          </p:nvSpPr>
          <p:spPr>
            <a:xfrm>
              <a:off x="5879885" y="41098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Oval 392"/>
            <p:cNvSpPr/>
            <p:nvPr/>
          </p:nvSpPr>
          <p:spPr>
            <a:xfrm>
              <a:off x="5953627" y="42622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/>
            <p:cNvSpPr/>
            <p:nvPr/>
          </p:nvSpPr>
          <p:spPr>
            <a:xfrm>
              <a:off x="6032285" y="41606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/>
            <p:cNvSpPr/>
            <p:nvPr/>
          </p:nvSpPr>
          <p:spPr>
            <a:xfrm>
              <a:off x="6102745" y="43048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/>
            <p:cNvSpPr/>
            <p:nvPr/>
          </p:nvSpPr>
          <p:spPr>
            <a:xfrm>
              <a:off x="5958543" y="399189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/>
            <p:cNvSpPr/>
            <p:nvPr/>
          </p:nvSpPr>
          <p:spPr>
            <a:xfrm flipH="1">
              <a:off x="6083085" y="40361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/>
            <p:cNvSpPr/>
            <p:nvPr/>
          </p:nvSpPr>
          <p:spPr>
            <a:xfrm flipH="1">
              <a:off x="6156827" y="418854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/>
            <p:cNvSpPr/>
            <p:nvPr/>
          </p:nvSpPr>
          <p:spPr>
            <a:xfrm flipH="1">
              <a:off x="6235485" y="40869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/>
            <p:cNvSpPr/>
            <p:nvPr/>
          </p:nvSpPr>
          <p:spPr>
            <a:xfrm flipH="1">
              <a:off x="6305945" y="4231148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/>
            <p:cNvSpPr/>
            <p:nvPr/>
          </p:nvSpPr>
          <p:spPr>
            <a:xfrm flipH="1">
              <a:off x="6161743" y="391815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/>
            <p:cNvSpPr/>
            <p:nvPr/>
          </p:nvSpPr>
          <p:spPr>
            <a:xfrm rot="16200000" flipV="1">
              <a:off x="5963465" y="45457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/>
            <p:cNvSpPr/>
            <p:nvPr/>
          </p:nvSpPr>
          <p:spPr>
            <a:xfrm rot="16200000" flipV="1">
              <a:off x="6037207" y="4698180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Oval 403"/>
            <p:cNvSpPr/>
            <p:nvPr/>
          </p:nvSpPr>
          <p:spPr>
            <a:xfrm rot="16200000" flipV="1">
              <a:off x="6115865" y="45965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Oval 404"/>
            <p:cNvSpPr/>
            <p:nvPr/>
          </p:nvSpPr>
          <p:spPr>
            <a:xfrm rot="16200000" flipV="1">
              <a:off x="6186325" y="474078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/>
            <p:cNvSpPr/>
            <p:nvPr/>
          </p:nvSpPr>
          <p:spPr>
            <a:xfrm rot="16200000" flipV="1">
              <a:off x="6042123" y="442779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Oval 406"/>
            <p:cNvSpPr/>
            <p:nvPr/>
          </p:nvSpPr>
          <p:spPr>
            <a:xfrm rot="16200000" flipH="1" flipV="1">
              <a:off x="6166665" y="447203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Oval 407"/>
            <p:cNvSpPr/>
            <p:nvPr/>
          </p:nvSpPr>
          <p:spPr>
            <a:xfrm rot="16200000" flipH="1" flipV="1">
              <a:off x="6240407" y="462443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/>
            <p:cNvSpPr/>
            <p:nvPr/>
          </p:nvSpPr>
          <p:spPr>
            <a:xfrm rot="16200000" flipH="1" flipV="1">
              <a:off x="6319065" y="452283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/>
            <p:cNvSpPr/>
            <p:nvPr/>
          </p:nvSpPr>
          <p:spPr>
            <a:xfrm rot="16200000" flipH="1" flipV="1">
              <a:off x="6389525" y="466704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/>
            <p:cNvSpPr/>
            <p:nvPr/>
          </p:nvSpPr>
          <p:spPr>
            <a:xfrm rot="16200000" flipH="1" flipV="1">
              <a:off x="6245323" y="435405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/>
            <p:cNvSpPr/>
            <p:nvPr/>
          </p:nvSpPr>
          <p:spPr>
            <a:xfrm flipH="1">
              <a:off x="6309239" y="39312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/>
            <p:cNvSpPr/>
            <p:nvPr/>
          </p:nvSpPr>
          <p:spPr>
            <a:xfrm flipH="1">
              <a:off x="6382981" y="408366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Oval 413"/>
            <p:cNvSpPr/>
            <p:nvPr/>
          </p:nvSpPr>
          <p:spPr>
            <a:xfrm flipH="1">
              <a:off x="6461639" y="39820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5" name="Oval 414"/>
            <p:cNvSpPr/>
            <p:nvPr/>
          </p:nvSpPr>
          <p:spPr>
            <a:xfrm flipH="1">
              <a:off x="6532099" y="41262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Oval 415"/>
            <p:cNvSpPr/>
            <p:nvPr/>
          </p:nvSpPr>
          <p:spPr>
            <a:xfrm flipH="1">
              <a:off x="6387897" y="38132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/>
            <p:cNvSpPr/>
            <p:nvPr/>
          </p:nvSpPr>
          <p:spPr>
            <a:xfrm>
              <a:off x="6512439" y="385752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/>
            <p:cNvSpPr/>
            <p:nvPr/>
          </p:nvSpPr>
          <p:spPr>
            <a:xfrm>
              <a:off x="6586181" y="400992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/>
            <p:cNvSpPr/>
            <p:nvPr/>
          </p:nvSpPr>
          <p:spPr>
            <a:xfrm>
              <a:off x="6664839" y="390832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Oval 419"/>
            <p:cNvSpPr/>
            <p:nvPr/>
          </p:nvSpPr>
          <p:spPr>
            <a:xfrm>
              <a:off x="6735299" y="405252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Oval 420"/>
            <p:cNvSpPr/>
            <p:nvPr/>
          </p:nvSpPr>
          <p:spPr>
            <a:xfrm>
              <a:off x="6591097" y="37395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Oval 421"/>
            <p:cNvSpPr/>
            <p:nvPr/>
          </p:nvSpPr>
          <p:spPr>
            <a:xfrm rot="5400000" flipH="1" flipV="1">
              <a:off x="6392819" y="43671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Oval 422"/>
            <p:cNvSpPr/>
            <p:nvPr/>
          </p:nvSpPr>
          <p:spPr>
            <a:xfrm rot="5400000" flipH="1" flipV="1">
              <a:off x="6466561" y="45195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/>
            <p:cNvSpPr/>
            <p:nvPr/>
          </p:nvSpPr>
          <p:spPr>
            <a:xfrm rot="5400000" flipH="1" flipV="1">
              <a:off x="6545219" y="44179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/>
            <p:cNvSpPr/>
            <p:nvPr/>
          </p:nvSpPr>
          <p:spPr>
            <a:xfrm rot="5400000" flipH="1" flipV="1">
              <a:off x="6615679" y="456216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/>
            <p:cNvSpPr/>
            <p:nvPr/>
          </p:nvSpPr>
          <p:spPr>
            <a:xfrm rot="5400000" flipH="1" flipV="1">
              <a:off x="6471477" y="42491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/>
            <p:cNvSpPr/>
            <p:nvPr/>
          </p:nvSpPr>
          <p:spPr>
            <a:xfrm rot="5400000" flipV="1">
              <a:off x="6596019" y="429341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/>
            <p:cNvSpPr/>
            <p:nvPr/>
          </p:nvSpPr>
          <p:spPr>
            <a:xfrm rot="5400000" flipV="1">
              <a:off x="6669761" y="444581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/>
            <p:cNvSpPr/>
            <p:nvPr/>
          </p:nvSpPr>
          <p:spPr>
            <a:xfrm rot="5400000" flipV="1">
              <a:off x="6748419" y="43442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/>
            <p:cNvSpPr/>
            <p:nvPr/>
          </p:nvSpPr>
          <p:spPr>
            <a:xfrm rot="5400000" flipV="1">
              <a:off x="6818879" y="44884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/>
            <p:cNvSpPr/>
            <p:nvPr/>
          </p:nvSpPr>
          <p:spPr>
            <a:xfrm rot="5400000" flipV="1">
              <a:off x="6674677" y="41754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TextBox 431"/>
            <p:cNvSpPr txBox="1"/>
            <p:nvPr/>
          </p:nvSpPr>
          <p:spPr>
            <a:xfrm>
              <a:off x="5231041" y="2036408"/>
              <a:ext cx="1412380" cy="7551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Mutant</a:t>
              </a:r>
            </a:p>
            <a:p>
              <a:pPr algn="ctr"/>
              <a:r>
                <a:rPr lang="en-US" i="1" dirty="0"/>
                <a:t>Scenario 2</a:t>
              </a:r>
            </a:p>
          </p:txBody>
        </p:sp>
      </p:grpSp>
      <p:sp>
        <p:nvSpPr>
          <p:cNvPr id="433" name="Oval 432"/>
          <p:cNvSpPr/>
          <p:nvPr/>
        </p:nvSpPr>
        <p:spPr>
          <a:xfrm rot="16200000" flipV="1">
            <a:off x="1972832" y="4123112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4" name="Oval 433"/>
          <p:cNvSpPr/>
          <p:nvPr/>
        </p:nvSpPr>
        <p:spPr>
          <a:xfrm rot="16200000" flipV="1">
            <a:off x="1782591" y="4520603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Oval 434"/>
          <p:cNvSpPr/>
          <p:nvPr/>
        </p:nvSpPr>
        <p:spPr>
          <a:xfrm rot="16200000" flipV="1">
            <a:off x="1676529" y="4237689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Oval 435"/>
          <p:cNvSpPr/>
          <p:nvPr/>
        </p:nvSpPr>
        <p:spPr>
          <a:xfrm rot="16200000" flipV="1">
            <a:off x="1762954" y="3965133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Oval 436"/>
          <p:cNvSpPr/>
          <p:nvPr/>
        </p:nvSpPr>
        <p:spPr>
          <a:xfrm rot="16200000" flipH="1" flipV="1">
            <a:off x="2672342" y="4361225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Oval 437"/>
          <p:cNvSpPr/>
          <p:nvPr/>
        </p:nvSpPr>
        <p:spPr>
          <a:xfrm rot="16200000" flipH="1" flipV="1">
            <a:off x="2966650" y="4116022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Oval 438"/>
          <p:cNvSpPr/>
          <p:nvPr/>
        </p:nvSpPr>
        <p:spPr>
          <a:xfrm rot="16200000" flipH="1" flipV="1">
            <a:off x="2890188" y="3815203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0" name="Oval 439"/>
          <p:cNvSpPr/>
          <p:nvPr/>
        </p:nvSpPr>
        <p:spPr>
          <a:xfrm rot="16200000" flipH="1" flipV="1">
            <a:off x="2556886" y="3965133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Oval 440"/>
          <p:cNvSpPr/>
          <p:nvPr/>
        </p:nvSpPr>
        <p:spPr>
          <a:xfrm rot="16200000" flipV="1">
            <a:off x="1604897" y="5500906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Oval 441"/>
          <p:cNvSpPr/>
          <p:nvPr/>
        </p:nvSpPr>
        <p:spPr>
          <a:xfrm rot="16200000" flipV="1">
            <a:off x="1996661" y="5524615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/>
          <p:cNvSpPr/>
          <p:nvPr/>
        </p:nvSpPr>
        <p:spPr>
          <a:xfrm rot="16200000" flipV="1">
            <a:off x="2080942" y="5186622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Oval 443"/>
          <p:cNvSpPr/>
          <p:nvPr/>
        </p:nvSpPr>
        <p:spPr>
          <a:xfrm rot="16200000" flipV="1">
            <a:off x="1528181" y="5206087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Oval 444"/>
          <p:cNvSpPr/>
          <p:nvPr/>
        </p:nvSpPr>
        <p:spPr>
          <a:xfrm rot="16200000" flipV="1">
            <a:off x="1671436" y="4957467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6" name="Oval 445"/>
          <p:cNvSpPr/>
          <p:nvPr/>
        </p:nvSpPr>
        <p:spPr>
          <a:xfrm rot="16200000" flipV="1">
            <a:off x="1948219" y="4957467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Oval 446"/>
          <p:cNvSpPr/>
          <p:nvPr/>
        </p:nvSpPr>
        <p:spPr>
          <a:xfrm rot="16200000" flipV="1">
            <a:off x="2446522" y="5320664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Oval 447"/>
          <p:cNvSpPr/>
          <p:nvPr/>
        </p:nvSpPr>
        <p:spPr>
          <a:xfrm rot="16200000" flipV="1">
            <a:off x="3028167" y="5435241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9" name="Oval 448"/>
          <p:cNvSpPr/>
          <p:nvPr/>
        </p:nvSpPr>
        <p:spPr>
          <a:xfrm rot="16200000" flipV="1">
            <a:off x="3151593" y="5136640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Oval 449"/>
          <p:cNvSpPr/>
          <p:nvPr/>
        </p:nvSpPr>
        <p:spPr>
          <a:xfrm rot="16200000" flipV="1">
            <a:off x="2896039" y="4976933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Oval 450"/>
          <p:cNvSpPr/>
          <p:nvPr/>
        </p:nvSpPr>
        <p:spPr>
          <a:xfrm rot="16200000" flipV="1">
            <a:off x="2733069" y="5184697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2" name="Oval 451"/>
          <p:cNvSpPr/>
          <p:nvPr/>
        </p:nvSpPr>
        <p:spPr>
          <a:xfrm rot="16200000" flipV="1">
            <a:off x="2485089" y="4958004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Oval 452"/>
          <p:cNvSpPr/>
          <p:nvPr/>
        </p:nvSpPr>
        <p:spPr>
          <a:xfrm rot="16200000" flipV="1">
            <a:off x="7291113" y="5257638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Oval 453"/>
          <p:cNvSpPr/>
          <p:nvPr/>
        </p:nvSpPr>
        <p:spPr>
          <a:xfrm rot="16200000" flipV="1">
            <a:off x="7611846" y="4406026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Oval 454"/>
          <p:cNvSpPr/>
          <p:nvPr/>
        </p:nvSpPr>
        <p:spPr>
          <a:xfrm rot="16200000" flipV="1">
            <a:off x="8171985" y="5475633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Oval 455"/>
          <p:cNvSpPr/>
          <p:nvPr/>
        </p:nvSpPr>
        <p:spPr>
          <a:xfrm rot="16200000" flipH="1" flipV="1">
            <a:off x="8444445" y="4415624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Rectangle 456"/>
          <p:cNvSpPr/>
          <p:nvPr/>
        </p:nvSpPr>
        <p:spPr>
          <a:xfrm>
            <a:off x="7117854" y="3929780"/>
            <a:ext cx="757558" cy="92415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Rectangle 457"/>
          <p:cNvSpPr/>
          <p:nvPr/>
        </p:nvSpPr>
        <p:spPr>
          <a:xfrm>
            <a:off x="7000147" y="4925828"/>
            <a:ext cx="849047" cy="89023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Rectangle 458"/>
          <p:cNvSpPr/>
          <p:nvPr/>
        </p:nvSpPr>
        <p:spPr>
          <a:xfrm>
            <a:off x="7862252" y="4866825"/>
            <a:ext cx="1076736" cy="863235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Rectangle 459"/>
          <p:cNvSpPr/>
          <p:nvPr/>
        </p:nvSpPr>
        <p:spPr>
          <a:xfrm>
            <a:off x="7957550" y="3771945"/>
            <a:ext cx="786105" cy="938592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1" name="Oval 460"/>
          <p:cNvSpPr/>
          <p:nvPr/>
        </p:nvSpPr>
        <p:spPr>
          <a:xfrm rot="16200000" flipV="1">
            <a:off x="7477932" y="4123112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2" name="Oval 461"/>
          <p:cNvSpPr/>
          <p:nvPr/>
        </p:nvSpPr>
        <p:spPr>
          <a:xfrm rot="16200000" flipV="1">
            <a:off x="7287691" y="4520603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Oval 462"/>
          <p:cNvSpPr/>
          <p:nvPr/>
        </p:nvSpPr>
        <p:spPr>
          <a:xfrm rot="16200000" flipV="1">
            <a:off x="7181629" y="4237689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Oval 463"/>
          <p:cNvSpPr/>
          <p:nvPr/>
        </p:nvSpPr>
        <p:spPr>
          <a:xfrm rot="16200000" flipV="1">
            <a:off x="7268054" y="3965133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Oval 464"/>
          <p:cNvSpPr/>
          <p:nvPr/>
        </p:nvSpPr>
        <p:spPr>
          <a:xfrm rot="16200000" flipH="1" flipV="1">
            <a:off x="8177442" y="4361225"/>
            <a:ext cx="229154" cy="229154"/>
          </a:xfrm>
          <a:prstGeom prst="ellipse">
            <a:avLst/>
          </a:prstGeom>
          <a:solidFill>
            <a:srgbClr val="FF0000"/>
          </a:solidFill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Oval 465"/>
          <p:cNvSpPr/>
          <p:nvPr/>
        </p:nvSpPr>
        <p:spPr>
          <a:xfrm rot="16200000" flipH="1" flipV="1">
            <a:off x="8471750" y="4116022"/>
            <a:ext cx="229154" cy="229154"/>
          </a:xfrm>
          <a:prstGeom prst="ellipse">
            <a:avLst/>
          </a:prstGeom>
          <a:solidFill>
            <a:srgbClr val="FF0000"/>
          </a:solidFill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" name="Oval 466"/>
          <p:cNvSpPr/>
          <p:nvPr/>
        </p:nvSpPr>
        <p:spPr>
          <a:xfrm rot="16200000" flipH="1" flipV="1">
            <a:off x="8395288" y="3815203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Oval 467"/>
          <p:cNvSpPr/>
          <p:nvPr/>
        </p:nvSpPr>
        <p:spPr>
          <a:xfrm rot="16200000" flipH="1" flipV="1">
            <a:off x="8061986" y="3965133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Oval 468"/>
          <p:cNvSpPr/>
          <p:nvPr/>
        </p:nvSpPr>
        <p:spPr>
          <a:xfrm rot="16200000" flipV="1">
            <a:off x="7109997" y="5500906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Oval 469"/>
          <p:cNvSpPr/>
          <p:nvPr/>
        </p:nvSpPr>
        <p:spPr>
          <a:xfrm rot="16200000" flipV="1">
            <a:off x="7501761" y="5524615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1" name="Oval 470"/>
          <p:cNvSpPr/>
          <p:nvPr/>
        </p:nvSpPr>
        <p:spPr>
          <a:xfrm rot="16200000" flipV="1">
            <a:off x="7586042" y="5186622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Oval 471"/>
          <p:cNvSpPr/>
          <p:nvPr/>
        </p:nvSpPr>
        <p:spPr>
          <a:xfrm rot="16200000" flipV="1">
            <a:off x="7033281" y="5206087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Oval 472"/>
          <p:cNvSpPr/>
          <p:nvPr/>
        </p:nvSpPr>
        <p:spPr>
          <a:xfrm rot="16200000" flipV="1">
            <a:off x="7176536" y="4957467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Oval 473"/>
          <p:cNvSpPr/>
          <p:nvPr/>
        </p:nvSpPr>
        <p:spPr>
          <a:xfrm rot="16200000" flipV="1">
            <a:off x="7453319" y="4957467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Oval 474"/>
          <p:cNvSpPr/>
          <p:nvPr/>
        </p:nvSpPr>
        <p:spPr>
          <a:xfrm rot="16200000" flipV="1">
            <a:off x="7951622" y="5320664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Oval 475"/>
          <p:cNvSpPr/>
          <p:nvPr/>
        </p:nvSpPr>
        <p:spPr>
          <a:xfrm rot="16200000" flipV="1">
            <a:off x="8533267" y="5435241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Oval 476"/>
          <p:cNvSpPr/>
          <p:nvPr/>
        </p:nvSpPr>
        <p:spPr>
          <a:xfrm rot="16200000" flipV="1">
            <a:off x="8656693" y="5136640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Oval 477"/>
          <p:cNvSpPr/>
          <p:nvPr/>
        </p:nvSpPr>
        <p:spPr>
          <a:xfrm rot="16200000" flipV="1">
            <a:off x="8401139" y="4976933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9" name="Oval 478"/>
          <p:cNvSpPr/>
          <p:nvPr/>
        </p:nvSpPr>
        <p:spPr>
          <a:xfrm rot="16200000" flipV="1">
            <a:off x="8238169" y="5184697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Oval 479"/>
          <p:cNvSpPr/>
          <p:nvPr/>
        </p:nvSpPr>
        <p:spPr>
          <a:xfrm rot="16200000" flipV="1">
            <a:off x="7990189" y="4958004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1" name="Group 480"/>
          <p:cNvGrpSpPr/>
          <p:nvPr/>
        </p:nvGrpSpPr>
        <p:grpSpPr>
          <a:xfrm>
            <a:off x="4191042" y="829207"/>
            <a:ext cx="1750530" cy="2735514"/>
            <a:chOff x="4921161" y="2036408"/>
            <a:chExt cx="2045202" cy="3195992"/>
          </a:xfrm>
        </p:grpSpPr>
        <p:sp>
          <p:nvSpPr>
            <p:cNvPr id="482" name="Oval 481"/>
            <p:cNvSpPr/>
            <p:nvPr/>
          </p:nvSpPr>
          <p:spPr>
            <a:xfrm>
              <a:off x="4921161" y="35887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Oval 482"/>
            <p:cNvSpPr/>
            <p:nvPr/>
          </p:nvSpPr>
          <p:spPr>
            <a:xfrm>
              <a:off x="4994903" y="37411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/>
            <p:cNvSpPr/>
            <p:nvPr/>
          </p:nvSpPr>
          <p:spPr>
            <a:xfrm>
              <a:off x="5073561" y="36395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Oval 484"/>
            <p:cNvSpPr/>
            <p:nvPr/>
          </p:nvSpPr>
          <p:spPr>
            <a:xfrm>
              <a:off x="5144021" y="378378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Oval 485"/>
            <p:cNvSpPr/>
            <p:nvPr/>
          </p:nvSpPr>
          <p:spPr>
            <a:xfrm>
              <a:off x="4999819" y="34707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/>
            <p:cNvSpPr/>
            <p:nvPr/>
          </p:nvSpPr>
          <p:spPr>
            <a:xfrm flipH="1">
              <a:off x="5124361" y="351503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Oval 487"/>
            <p:cNvSpPr/>
            <p:nvPr/>
          </p:nvSpPr>
          <p:spPr>
            <a:xfrm flipH="1">
              <a:off x="5198103" y="36674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Oval 488"/>
            <p:cNvSpPr/>
            <p:nvPr/>
          </p:nvSpPr>
          <p:spPr>
            <a:xfrm flipH="1">
              <a:off x="5276761" y="356583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/>
            <p:cNvSpPr/>
            <p:nvPr/>
          </p:nvSpPr>
          <p:spPr>
            <a:xfrm flipH="1">
              <a:off x="5347221" y="371004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Oval 490"/>
            <p:cNvSpPr/>
            <p:nvPr/>
          </p:nvSpPr>
          <p:spPr>
            <a:xfrm flipH="1">
              <a:off x="5203019" y="33970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Oval 491"/>
            <p:cNvSpPr/>
            <p:nvPr/>
          </p:nvSpPr>
          <p:spPr>
            <a:xfrm rot="16200000" flipV="1">
              <a:off x="5004741" y="40246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/>
            <p:cNvSpPr/>
            <p:nvPr/>
          </p:nvSpPr>
          <p:spPr>
            <a:xfrm rot="16200000" flipV="1">
              <a:off x="5078483" y="41770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/>
            <p:cNvSpPr/>
            <p:nvPr/>
          </p:nvSpPr>
          <p:spPr>
            <a:xfrm rot="16200000" flipV="1">
              <a:off x="5157141" y="407547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Oval 494"/>
            <p:cNvSpPr/>
            <p:nvPr/>
          </p:nvSpPr>
          <p:spPr>
            <a:xfrm rot="16200000" flipV="1">
              <a:off x="5227601" y="4219679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/>
            <p:cNvSpPr/>
            <p:nvPr/>
          </p:nvSpPr>
          <p:spPr>
            <a:xfrm rot="16200000" flipV="1">
              <a:off x="5083399" y="390668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Oval 496"/>
            <p:cNvSpPr/>
            <p:nvPr/>
          </p:nvSpPr>
          <p:spPr>
            <a:xfrm rot="16200000" flipH="1" flipV="1">
              <a:off x="5207941" y="39509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8" name="Oval 497"/>
            <p:cNvSpPr/>
            <p:nvPr/>
          </p:nvSpPr>
          <p:spPr>
            <a:xfrm rot="16200000" flipH="1" flipV="1">
              <a:off x="5281683" y="41033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9" name="Oval 498"/>
            <p:cNvSpPr/>
            <p:nvPr/>
          </p:nvSpPr>
          <p:spPr>
            <a:xfrm rot="16200000" flipH="1" flipV="1">
              <a:off x="5360341" y="40017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Oval 499"/>
            <p:cNvSpPr/>
            <p:nvPr/>
          </p:nvSpPr>
          <p:spPr>
            <a:xfrm rot="16200000" flipH="1" flipV="1">
              <a:off x="5430801" y="414593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Oval 500"/>
            <p:cNvSpPr/>
            <p:nvPr/>
          </p:nvSpPr>
          <p:spPr>
            <a:xfrm rot="16200000" flipH="1" flipV="1">
              <a:off x="5286599" y="383294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Oval 501"/>
            <p:cNvSpPr/>
            <p:nvPr/>
          </p:nvSpPr>
          <p:spPr>
            <a:xfrm flipH="1">
              <a:off x="5350515" y="34101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Oval 502"/>
            <p:cNvSpPr/>
            <p:nvPr/>
          </p:nvSpPr>
          <p:spPr>
            <a:xfrm flipH="1">
              <a:off x="5424257" y="356255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Oval 503"/>
            <p:cNvSpPr/>
            <p:nvPr/>
          </p:nvSpPr>
          <p:spPr>
            <a:xfrm flipH="1">
              <a:off x="5502915" y="346095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/>
            <p:cNvSpPr/>
            <p:nvPr/>
          </p:nvSpPr>
          <p:spPr>
            <a:xfrm flipH="1">
              <a:off x="5573375" y="360516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Oval 505"/>
            <p:cNvSpPr/>
            <p:nvPr/>
          </p:nvSpPr>
          <p:spPr>
            <a:xfrm flipH="1">
              <a:off x="5429173" y="32921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Oval 506"/>
            <p:cNvSpPr/>
            <p:nvPr/>
          </p:nvSpPr>
          <p:spPr>
            <a:xfrm>
              <a:off x="5553715" y="333641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/>
            <p:cNvSpPr/>
            <p:nvPr/>
          </p:nvSpPr>
          <p:spPr>
            <a:xfrm>
              <a:off x="5627457" y="348881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Oval 508"/>
            <p:cNvSpPr/>
            <p:nvPr/>
          </p:nvSpPr>
          <p:spPr>
            <a:xfrm>
              <a:off x="5706115" y="338721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/>
            <p:cNvSpPr/>
            <p:nvPr/>
          </p:nvSpPr>
          <p:spPr>
            <a:xfrm>
              <a:off x="5776575" y="353142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/>
            <p:cNvSpPr/>
            <p:nvPr/>
          </p:nvSpPr>
          <p:spPr>
            <a:xfrm>
              <a:off x="5632373" y="321842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Oval 511"/>
            <p:cNvSpPr/>
            <p:nvPr/>
          </p:nvSpPr>
          <p:spPr>
            <a:xfrm rot="5400000" flipH="1" flipV="1">
              <a:off x="5434095" y="38460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Oval 512"/>
            <p:cNvSpPr/>
            <p:nvPr/>
          </p:nvSpPr>
          <p:spPr>
            <a:xfrm rot="5400000" flipH="1" flipV="1">
              <a:off x="5507837" y="399845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/>
            <p:cNvSpPr/>
            <p:nvPr/>
          </p:nvSpPr>
          <p:spPr>
            <a:xfrm rot="5400000" flipH="1" flipV="1">
              <a:off x="5586495" y="38968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Oval 514"/>
            <p:cNvSpPr/>
            <p:nvPr/>
          </p:nvSpPr>
          <p:spPr>
            <a:xfrm rot="5400000" flipH="1" flipV="1">
              <a:off x="5656955" y="404105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Oval 515"/>
            <p:cNvSpPr/>
            <p:nvPr/>
          </p:nvSpPr>
          <p:spPr>
            <a:xfrm rot="5400000" flipH="1" flipV="1">
              <a:off x="5512753" y="3728066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Oval 516"/>
            <p:cNvSpPr/>
            <p:nvPr/>
          </p:nvSpPr>
          <p:spPr>
            <a:xfrm rot="5400000" flipV="1">
              <a:off x="5637295" y="37723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Oval 517"/>
            <p:cNvSpPr/>
            <p:nvPr/>
          </p:nvSpPr>
          <p:spPr>
            <a:xfrm rot="5400000" flipV="1">
              <a:off x="5711037" y="392471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9" name="Oval 518"/>
            <p:cNvSpPr/>
            <p:nvPr/>
          </p:nvSpPr>
          <p:spPr>
            <a:xfrm rot="5400000" flipV="1">
              <a:off x="5789695" y="382311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0" name="Oval 519"/>
            <p:cNvSpPr/>
            <p:nvPr/>
          </p:nvSpPr>
          <p:spPr>
            <a:xfrm rot="5400000" flipV="1">
              <a:off x="5860155" y="396731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1" name="Oval 520"/>
            <p:cNvSpPr/>
            <p:nvPr/>
          </p:nvSpPr>
          <p:spPr>
            <a:xfrm rot="5400000" flipV="1">
              <a:off x="5715953" y="36543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2" name="Oval 521"/>
            <p:cNvSpPr/>
            <p:nvPr/>
          </p:nvSpPr>
          <p:spPr>
            <a:xfrm>
              <a:off x="5030967" y="44540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3" name="Oval 522"/>
            <p:cNvSpPr/>
            <p:nvPr/>
          </p:nvSpPr>
          <p:spPr>
            <a:xfrm>
              <a:off x="5104709" y="46064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4" name="Oval 523"/>
            <p:cNvSpPr/>
            <p:nvPr/>
          </p:nvSpPr>
          <p:spPr>
            <a:xfrm>
              <a:off x="5183367" y="4504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5" name="Oval 524"/>
            <p:cNvSpPr/>
            <p:nvPr/>
          </p:nvSpPr>
          <p:spPr>
            <a:xfrm>
              <a:off x="5253827" y="464902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6" name="Oval 525"/>
            <p:cNvSpPr/>
            <p:nvPr/>
          </p:nvSpPr>
          <p:spPr>
            <a:xfrm>
              <a:off x="5109625" y="433602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7" name="Oval 526"/>
            <p:cNvSpPr/>
            <p:nvPr/>
          </p:nvSpPr>
          <p:spPr>
            <a:xfrm flipH="1">
              <a:off x="5234167" y="43802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8" name="Oval 527"/>
            <p:cNvSpPr/>
            <p:nvPr/>
          </p:nvSpPr>
          <p:spPr>
            <a:xfrm flipH="1">
              <a:off x="5307909" y="45326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9" name="Oval 528"/>
            <p:cNvSpPr/>
            <p:nvPr/>
          </p:nvSpPr>
          <p:spPr>
            <a:xfrm flipH="1">
              <a:off x="5386567" y="443107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0" name="Oval 529"/>
            <p:cNvSpPr/>
            <p:nvPr/>
          </p:nvSpPr>
          <p:spPr>
            <a:xfrm flipH="1">
              <a:off x="5457027" y="457527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Oval 530"/>
            <p:cNvSpPr/>
            <p:nvPr/>
          </p:nvSpPr>
          <p:spPr>
            <a:xfrm flipH="1">
              <a:off x="5312825" y="42622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2" name="Oval 531"/>
            <p:cNvSpPr/>
            <p:nvPr/>
          </p:nvSpPr>
          <p:spPr>
            <a:xfrm rot="16200000" flipV="1">
              <a:off x="5114547" y="48899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3" name="Oval 532"/>
            <p:cNvSpPr/>
            <p:nvPr/>
          </p:nvSpPr>
          <p:spPr>
            <a:xfrm rot="16200000" flipV="1">
              <a:off x="5188289" y="50423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4" name="Oval 533"/>
            <p:cNvSpPr/>
            <p:nvPr/>
          </p:nvSpPr>
          <p:spPr>
            <a:xfrm rot="16200000" flipV="1">
              <a:off x="5266947" y="494071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5" name="Oval 534"/>
            <p:cNvSpPr/>
            <p:nvPr/>
          </p:nvSpPr>
          <p:spPr>
            <a:xfrm rot="16200000" flipV="1">
              <a:off x="5337407" y="508491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6" name="Oval 535"/>
            <p:cNvSpPr/>
            <p:nvPr/>
          </p:nvSpPr>
          <p:spPr>
            <a:xfrm rot="16200000" flipV="1">
              <a:off x="5193205" y="47719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7" name="Oval 536"/>
            <p:cNvSpPr/>
            <p:nvPr/>
          </p:nvSpPr>
          <p:spPr>
            <a:xfrm rot="16200000" flipH="1" flipV="1">
              <a:off x="5317747" y="481616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8" name="Oval 537"/>
            <p:cNvSpPr/>
            <p:nvPr/>
          </p:nvSpPr>
          <p:spPr>
            <a:xfrm rot="16200000" flipH="1" flipV="1">
              <a:off x="5391489" y="49685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9" name="Oval 538"/>
            <p:cNvSpPr/>
            <p:nvPr/>
          </p:nvSpPr>
          <p:spPr>
            <a:xfrm rot="16200000" flipH="1" flipV="1">
              <a:off x="5470147" y="486696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0" name="Oval 539"/>
            <p:cNvSpPr/>
            <p:nvPr/>
          </p:nvSpPr>
          <p:spPr>
            <a:xfrm rot="16200000" flipH="1" flipV="1">
              <a:off x="5540607" y="5011174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1" name="Oval 540"/>
            <p:cNvSpPr/>
            <p:nvPr/>
          </p:nvSpPr>
          <p:spPr>
            <a:xfrm rot="16200000" flipH="1" flipV="1">
              <a:off x="5396405" y="469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2" name="Oval 541"/>
            <p:cNvSpPr/>
            <p:nvPr/>
          </p:nvSpPr>
          <p:spPr>
            <a:xfrm flipH="1">
              <a:off x="5460321" y="427539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Oval 542"/>
            <p:cNvSpPr/>
            <p:nvPr/>
          </p:nvSpPr>
          <p:spPr>
            <a:xfrm flipH="1">
              <a:off x="5534063" y="4427794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4" name="Oval 543"/>
            <p:cNvSpPr/>
            <p:nvPr/>
          </p:nvSpPr>
          <p:spPr>
            <a:xfrm flipH="1">
              <a:off x="5612721" y="4326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Oval 544"/>
            <p:cNvSpPr/>
            <p:nvPr/>
          </p:nvSpPr>
          <p:spPr>
            <a:xfrm flipH="1">
              <a:off x="5683181" y="447040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6" name="Oval 545"/>
            <p:cNvSpPr/>
            <p:nvPr/>
          </p:nvSpPr>
          <p:spPr>
            <a:xfrm flipH="1">
              <a:off x="5538979" y="4157407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7" name="Oval 546"/>
            <p:cNvSpPr/>
            <p:nvPr/>
          </p:nvSpPr>
          <p:spPr>
            <a:xfrm>
              <a:off x="5663521" y="420165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8" name="Oval 547"/>
            <p:cNvSpPr/>
            <p:nvPr/>
          </p:nvSpPr>
          <p:spPr>
            <a:xfrm>
              <a:off x="5737263" y="435405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9" name="Oval 548"/>
            <p:cNvSpPr/>
            <p:nvPr/>
          </p:nvSpPr>
          <p:spPr>
            <a:xfrm>
              <a:off x="5815921" y="4252452"/>
              <a:ext cx="147484" cy="147484"/>
            </a:xfrm>
            <a:prstGeom prst="ellipse">
              <a:avLst/>
            </a:prstGeom>
            <a:solidFill>
              <a:srgbClr val="FF0000"/>
            </a:solidFill>
            <a:ln w="12700" cmpd="sng">
              <a:solidFill>
                <a:schemeClr val="tx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0" name="Oval 549"/>
            <p:cNvSpPr/>
            <p:nvPr/>
          </p:nvSpPr>
          <p:spPr>
            <a:xfrm>
              <a:off x="5886381" y="439665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1" name="Oval 550"/>
            <p:cNvSpPr/>
            <p:nvPr/>
          </p:nvSpPr>
          <p:spPr>
            <a:xfrm>
              <a:off x="5742179" y="408366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2" name="Oval 551"/>
            <p:cNvSpPr/>
            <p:nvPr/>
          </p:nvSpPr>
          <p:spPr>
            <a:xfrm rot="5400000" flipH="1" flipV="1">
              <a:off x="5543901" y="47112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3" name="Oval 552"/>
            <p:cNvSpPr/>
            <p:nvPr/>
          </p:nvSpPr>
          <p:spPr>
            <a:xfrm rot="5400000" flipH="1" flipV="1">
              <a:off x="5617643" y="4863690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4" name="Oval 553"/>
            <p:cNvSpPr/>
            <p:nvPr/>
          </p:nvSpPr>
          <p:spPr>
            <a:xfrm rot="5400000" flipH="1" flipV="1">
              <a:off x="5696301" y="47620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5" name="Oval 554"/>
            <p:cNvSpPr/>
            <p:nvPr/>
          </p:nvSpPr>
          <p:spPr>
            <a:xfrm rot="5400000" flipH="1" flipV="1">
              <a:off x="5766761" y="490629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6" name="Oval 555"/>
            <p:cNvSpPr/>
            <p:nvPr/>
          </p:nvSpPr>
          <p:spPr>
            <a:xfrm rot="5400000" flipH="1" flipV="1">
              <a:off x="5622559" y="459330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7" name="Oval 556"/>
            <p:cNvSpPr/>
            <p:nvPr/>
          </p:nvSpPr>
          <p:spPr>
            <a:xfrm rot="5400000" flipV="1">
              <a:off x="5747101" y="46375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8" name="Oval 557"/>
            <p:cNvSpPr/>
            <p:nvPr/>
          </p:nvSpPr>
          <p:spPr>
            <a:xfrm rot="5400000" flipV="1">
              <a:off x="5820843" y="478994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9" name="Oval 558"/>
            <p:cNvSpPr/>
            <p:nvPr/>
          </p:nvSpPr>
          <p:spPr>
            <a:xfrm rot="5400000" flipV="1">
              <a:off x="5899501" y="468834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0" name="Oval 559"/>
            <p:cNvSpPr/>
            <p:nvPr/>
          </p:nvSpPr>
          <p:spPr>
            <a:xfrm rot="5400000" flipV="1">
              <a:off x="5969961" y="483255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1" name="Oval 560"/>
            <p:cNvSpPr/>
            <p:nvPr/>
          </p:nvSpPr>
          <p:spPr>
            <a:xfrm rot="5400000" flipV="1">
              <a:off x="5825759" y="451956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2" name="Oval 561"/>
            <p:cNvSpPr/>
            <p:nvPr/>
          </p:nvSpPr>
          <p:spPr>
            <a:xfrm>
              <a:off x="5770079" y="324464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3" name="Oval 562"/>
            <p:cNvSpPr/>
            <p:nvPr/>
          </p:nvSpPr>
          <p:spPr>
            <a:xfrm>
              <a:off x="5843821" y="339704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4" name="Oval 563"/>
            <p:cNvSpPr/>
            <p:nvPr/>
          </p:nvSpPr>
          <p:spPr>
            <a:xfrm>
              <a:off x="5922479" y="3295447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5" name="Oval 564"/>
            <p:cNvSpPr/>
            <p:nvPr/>
          </p:nvSpPr>
          <p:spPr>
            <a:xfrm>
              <a:off x="5992939" y="343965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6" name="Oval 565"/>
            <p:cNvSpPr/>
            <p:nvPr/>
          </p:nvSpPr>
          <p:spPr>
            <a:xfrm>
              <a:off x="5848737" y="31266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/>
            <p:cNvSpPr/>
            <p:nvPr/>
          </p:nvSpPr>
          <p:spPr>
            <a:xfrm flipH="1">
              <a:off x="5973279" y="31709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/>
            <p:cNvSpPr/>
            <p:nvPr/>
          </p:nvSpPr>
          <p:spPr>
            <a:xfrm flipH="1">
              <a:off x="6047021" y="332330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9" name="Oval 568"/>
            <p:cNvSpPr/>
            <p:nvPr/>
          </p:nvSpPr>
          <p:spPr>
            <a:xfrm flipH="1">
              <a:off x="6125679" y="322170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0" name="Oval 569"/>
            <p:cNvSpPr/>
            <p:nvPr/>
          </p:nvSpPr>
          <p:spPr>
            <a:xfrm flipH="1">
              <a:off x="6196139" y="336591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1" name="Oval 570"/>
            <p:cNvSpPr/>
            <p:nvPr/>
          </p:nvSpPr>
          <p:spPr>
            <a:xfrm flipH="1">
              <a:off x="6051937" y="30529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2" name="Oval 571"/>
            <p:cNvSpPr/>
            <p:nvPr/>
          </p:nvSpPr>
          <p:spPr>
            <a:xfrm rot="16200000" flipV="1">
              <a:off x="5853659" y="36805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3" name="Oval 572"/>
            <p:cNvSpPr/>
            <p:nvPr/>
          </p:nvSpPr>
          <p:spPr>
            <a:xfrm rot="16200000" flipV="1">
              <a:off x="5927401" y="383294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4" name="Oval 573"/>
            <p:cNvSpPr/>
            <p:nvPr/>
          </p:nvSpPr>
          <p:spPr>
            <a:xfrm rot="16200000" flipV="1">
              <a:off x="6006059" y="373134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5" name="Oval 574"/>
            <p:cNvSpPr/>
            <p:nvPr/>
          </p:nvSpPr>
          <p:spPr>
            <a:xfrm rot="16200000" flipV="1">
              <a:off x="6076519" y="387554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Oval 575"/>
            <p:cNvSpPr/>
            <p:nvPr/>
          </p:nvSpPr>
          <p:spPr>
            <a:xfrm rot="16200000" flipV="1">
              <a:off x="5932317" y="3562556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7" name="Oval 576"/>
            <p:cNvSpPr/>
            <p:nvPr/>
          </p:nvSpPr>
          <p:spPr>
            <a:xfrm rot="16200000" flipH="1" flipV="1">
              <a:off x="6056859" y="36068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8" name="Oval 577"/>
            <p:cNvSpPr/>
            <p:nvPr/>
          </p:nvSpPr>
          <p:spPr>
            <a:xfrm rot="16200000" flipH="1" flipV="1">
              <a:off x="6130601" y="375920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9" name="Oval 578"/>
            <p:cNvSpPr/>
            <p:nvPr/>
          </p:nvSpPr>
          <p:spPr>
            <a:xfrm rot="16200000" flipH="1" flipV="1">
              <a:off x="6209259" y="3657601"/>
              <a:ext cx="147484" cy="147484"/>
            </a:xfrm>
            <a:prstGeom prst="ellipse">
              <a:avLst/>
            </a:prstGeom>
            <a:solidFill>
              <a:srgbClr val="FF0000"/>
            </a:solidFill>
            <a:ln w="12700" cmpd="sng">
              <a:solidFill>
                <a:schemeClr val="tx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0" name="Oval 579"/>
            <p:cNvSpPr/>
            <p:nvPr/>
          </p:nvSpPr>
          <p:spPr>
            <a:xfrm rot="16200000" flipH="1" flipV="1">
              <a:off x="6279719" y="380180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1" name="Oval 580"/>
            <p:cNvSpPr/>
            <p:nvPr/>
          </p:nvSpPr>
          <p:spPr>
            <a:xfrm rot="16200000" flipH="1" flipV="1">
              <a:off x="6135517" y="348881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2" name="Oval 581"/>
            <p:cNvSpPr/>
            <p:nvPr/>
          </p:nvSpPr>
          <p:spPr>
            <a:xfrm flipH="1">
              <a:off x="6199433" y="30660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3" name="Oval 582"/>
            <p:cNvSpPr/>
            <p:nvPr/>
          </p:nvSpPr>
          <p:spPr>
            <a:xfrm flipH="1">
              <a:off x="6273175" y="32184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4" name="Oval 583"/>
            <p:cNvSpPr/>
            <p:nvPr/>
          </p:nvSpPr>
          <p:spPr>
            <a:xfrm flipH="1">
              <a:off x="6351833" y="311682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5" name="Oval 584"/>
            <p:cNvSpPr/>
            <p:nvPr/>
          </p:nvSpPr>
          <p:spPr>
            <a:xfrm flipH="1">
              <a:off x="6422293" y="326103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6" name="Oval 585"/>
            <p:cNvSpPr/>
            <p:nvPr/>
          </p:nvSpPr>
          <p:spPr>
            <a:xfrm flipH="1">
              <a:off x="6278091" y="294804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7" name="Oval 586"/>
            <p:cNvSpPr/>
            <p:nvPr/>
          </p:nvSpPr>
          <p:spPr>
            <a:xfrm>
              <a:off x="6402633" y="2992285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8" name="Oval 587"/>
            <p:cNvSpPr/>
            <p:nvPr/>
          </p:nvSpPr>
          <p:spPr>
            <a:xfrm>
              <a:off x="6476375" y="31446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9" name="Oval 588"/>
            <p:cNvSpPr/>
            <p:nvPr/>
          </p:nvSpPr>
          <p:spPr>
            <a:xfrm>
              <a:off x="6555033" y="304308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0" name="Oval 589"/>
            <p:cNvSpPr/>
            <p:nvPr/>
          </p:nvSpPr>
          <p:spPr>
            <a:xfrm>
              <a:off x="6625493" y="318729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1" name="Oval 590"/>
            <p:cNvSpPr/>
            <p:nvPr/>
          </p:nvSpPr>
          <p:spPr>
            <a:xfrm>
              <a:off x="6481291" y="287429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2" name="Oval 591"/>
            <p:cNvSpPr/>
            <p:nvPr/>
          </p:nvSpPr>
          <p:spPr>
            <a:xfrm rot="5400000" flipH="1" flipV="1">
              <a:off x="6283013" y="3501923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3" name="Oval 592"/>
            <p:cNvSpPr/>
            <p:nvPr/>
          </p:nvSpPr>
          <p:spPr>
            <a:xfrm rot="5400000" flipH="1" flipV="1">
              <a:off x="6356755" y="3654323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4" name="Oval 593"/>
            <p:cNvSpPr/>
            <p:nvPr/>
          </p:nvSpPr>
          <p:spPr>
            <a:xfrm rot="5400000" flipH="1" flipV="1">
              <a:off x="6435413" y="355272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5" name="Oval 594"/>
            <p:cNvSpPr/>
            <p:nvPr/>
          </p:nvSpPr>
          <p:spPr>
            <a:xfrm rot="5400000" flipH="1" flipV="1">
              <a:off x="6505873" y="3696929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6" name="Oval 595"/>
            <p:cNvSpPr/>
            <p:nvPr/>
          </p:nvSpPr>
          <p:spPr>
            <a:xfrm rot="5400000" flipH="1" flipV="1">
              <a:off x="6361671" y="338393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7" name="Oval 596"/>
            <p:cNvSpPr/>
            <p:nvPr/>
          </p:nvSpPr>
          <p:spPr>
            <a:xfrm rot="5400000" flipV="1">
              <a:off x="6486213" y="3428181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val 597"/>
            <p:cNvSpPr/>
            <p:nvPr/>
          </p:nvSpPr>
          <p:spPr>
            <a:xfrm rot="5400000" flipV="1">
              <a:off x="6559955" y="3580581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9" name="Oval 598"/>
            <p:cNvSpPr/>
            <p:nvPr/>
          </p:nvSpPr>
          <p:spPr>
            <a:xfrm rot="5400000" flipV="1">
              <a:off x="6638613" y="347898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Oval 599"/>
            <p:cNvSpPr/>
            <p:nvPr/>
          </p:nvSpPr>
          <p:spPr>
            <a:xfrm rot="5400000" flipV="1">
              <a:off x="6709073" y="362318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1" name="Oval 600"/>
            <p:cNvSpPr/>
            <p:nvPr/>
          </p:nvSpPr>
          <p:spPr>
            <a:xfrm rot="5400000" flipV="1">
              <a:off x="6564871" y="331019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2" name="Oval 601"/>
            <p:cNvSpPr/>
            <p:nvPr/>
          </p:nvSpPr>
          <p:spPr>
            <a:xfrm>
              <a:off x="5879885" y="41098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3" name="Oval 602"/>
            <p:cNvSpPr/>
            <p:nvPr/>
          </p:nvSpPr>
          <p:spPr>
            <a:xfrm>
              <a:off x="5953627" y="42622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4" name="Oval 603"/>
            <p:cNvSpPr/>
            <p:nvPr/>
          </p:nvSpPr>
          <p:spPr>
            <a:xfrm>
              <a:off x="6032285" y="416068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5" name="Oval 604"/>
            <p:cNvSpPr/>
            <p:nvPr/>
          </p:nvSpPr>
          <p:spPr>
            <a:xfrm>
              <a:off x="6102745" y="430489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6" name="Oval 605"/>
            <p:cNvSpPr/>
            <p:nvPr/>
          </p:nvSpPr>
          <p:spPr>
            <a:xfrm>
              <a:off x="5958543" y="3991897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7" name="Oval 606"/>
            <p:cNvSpPr/>
            <p:nvPr/>
          </p:nvSpPr>
          <p:spPr>
            <a:xfrm flipH="1">
              <a:off x="6083085" y="40361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8" name="Oval 607"/>
            <p:cNvSpPr/>
            <p:nvPr/>
          </p:nvSpPr>
          <p:spPr>
            <a:xfrm flipH="1">
              <a:off x="6156827" y="418854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Oval 608"/>
            <p:cNvSpPr/>
            <p:nvPr/>
          </p:nvSpPr>
          <p:spPr>
            <a:xfrm flipH="1">
              <a:off x="6235485" y="408694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0" name="Oval 609"/>
            <p:cNvSpPr/>
            <p:nvPr/>
          </p:nvSpPr>
          <p:spPr>
            <a:xfrm flipH="1">
              <a:off x="6305945" y="4231148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1" name="Oval 610"/>
            <p:cNvSpPr/>
            <p:nvPr/>
          </p:nvSpPr>
          <p:spPr>
            <a:xfrm flipH="1">
              <a:off x="6161743" y="3918155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2" name="Oval 611"/>
            <p:cNvSpPr/>
            <p:nvPr/>
          </p:nvSpPr>
          <p:spPr>
            <a:xfrm rot="16200000" flipV="1">
              <a:off x="5963465" y="45457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3" name="Oval 612"/>
            <p:cNvSpPr/>
            <p:nvPr/>
          </p:nvSpPr>
          <p:spPr>
            <a:xfrm rot="16200000" flipV="1">
              <a:off x="6037207" y="4698180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4" name="Oval 613"/>
            <p:cNvSpPr/>
            <p:nvPr/>
          </p:nvSpPr>
          <p:spPr>
            <a:xfrm rot="16200000" flipV="1">
              <a:off x="6115865" y="459658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5" name="Oval 614"/>
            <p:cNvSpPr/>
            <p:nvPr/>
          </p:nvSpPr>
          <p:spPr>
            <a:xfrm rot="16200000" flipV="1">
              <a:off x="6186325" y="4740786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6" name="Oval 615"/>
            <p:cNvSpPr/>
            <p:nvPr/>
          </p:nvSpPr>
          <p:spPr>
            <a:xfrm rot="16200000" flipV="1">
              <a:off x="6042123" y="442779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7" name="Oval 616"/>
            <p:cNvSpPr/>
            <p:nvPr/>
          </p:nvSpPr>
          <p:spPr>
            <a:xfrm rot="16200000" flipH="1" flipV="1">
              <a:off x="6166665" y="447203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8" name="Oval 617"/>
            <p:cNvSpPr/>
            <p:nvPr/>
          </p:nvSpPr>
          <p:spPr>
            <a:xfrm rot="16200000" flipH="1" flipV="1">
              <a:off x="6240407" y="462443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9" name="Oval 618"/>
            <p:cNvSpPr/>
            <p:nvPr/>
          </p:nvSpPr>
          <p:spPr>
            <a:xfrm rot="16200000" flipH="1" flipV="1">
              <a:off x="6319065" y="452283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0" name="Oval 619"/>
            <p:cNvSpPr/>
            <p:nvPr/>
          </p:nvSpPr>
          <p:spPr>
            <a:xfrm rot="16200000" flipH="1" flipV="1">
              <a:off x="6389525" y="466704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1" name="Oval 620"/>
            <p:cNvSpPr/>
            <p:nvPr/>
          </p:nvSpPr>
          <p:spPr>
            <a:xfrm rot="16200000" flipH="1" flipV="1">
              <a:off x="6245323" y="4354051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Oval 621"/>
            <p:cNvSpPr/>
            <p:nvPr/>
          </p:nvSpPr>
          <p:spPr>
            <a:xfrm flipH="1">
              <a:off x="6309239" y="3931264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Oval 622"/>
            <p:cNvSpPr/>
            <p:nvPr/>
          </p:nvSpPr>
          <p:spPr>
            <a:xfrm flipH="1">
              <a:off x="6382981" y="4083664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4" name="Oval 623"/>
            <p:cNvSpPr/>
            <p:nvPr/>
          </p:nvSpPr>
          <p:spPr>
            <a:xfrm flipH="1">
              <a:off x="6461639" y="398206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Oval 624"/>
            <p:cNvSpPr/>
            <p:nvPr/>
          </p:nvSpPr>
          <p:spPr>
            <a:xfrm flipH="1">
              <a:off x="6532099" y="412627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Oval 625"/>
            <p:cNvSpPr/>
            <p:nvPr/>
          </p:nvSpPr>
          <p:spPr>
            <a:xfrm flipH="1">
              <a:off x="6387897" y="3813277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Oval 626"/>
            <p:cNvSpPr/>
            <p:nvPr/>
          </p:nvSpPr>
          <p:spPr>
            <a:xfrm>
              <a:off x="6512439" y="3857522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Oval 627"/>
            <p:cNvSpPr/>
            <p:nvPr/>
          </p:nvSpPr>
          <p:spPr>
            <a:xfrm>
              <a:off x="6586181" y="4009922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9" name="Oval 628"/>
            <p:cNvSpPr/>
            <p:nvPr/>
          </p:nvSpPr>
          <p:spPr>
            <a:xfrm>
              <a:off x="6664839" y="3908322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0" name="Oval 629"/>
            <p:cNvSpPr/>
            <p:nvPr/>
          </p:nvSpPr>
          <p:spPr>
            <a:xfrm>
              <a:off x="6735299" y="405252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1" name="Oval 630"/>
            <p:cNvSpPr/>
            <p:nvPr/>
          </p:nvSpPr>
          <p:spPr>
            <a:xfrm>
              <a:off x="6591097" y="3739535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2" name="Oval 631"/>
            <p:cNvSpPr/>
            <p:nvPr/>
          </p:nvSpPr>
          <p:spPr>
            <a:xfrm rot="5400000" flipH="1" flipV="1">
              <a:off x="6392819" y="43671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3" name="Oval 632"/>
            <p:cNvSpPr/>
            <p:nvPr/>
          </p:nvSpPr>
          <p:spPr>
            <a:xfrm rot="5400000" flipH="1" flipV="1">
              <a:off x="6466561" y="4519560"/>
              <a:ext cx="147484" cy="147484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4" name="Oval 633"/>
            <p:cNvSpPr/>
            <p:nvPr/>
          </p:nvSpPr>
          <p:spPr>
            <a:xfrm rot="5400000" flipH="1" flipV="1">
              <a:off x="6545219" y="4417960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5" name="Oval 634"/>
            <p:cNvSpPr/>
            <p:nvPr/>
          </p:nvSpPr>
          <p:spPr>
            <a:xfrm rot="5400000" flipH="1" flipV="1">
              <a:off x="6615679" y="4562166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6" name="Oval 635"/>
            <p:cNvSpPr/>
            <p:nvPr/>
          </p:nvSpPr>
          <p:spPr>
            <a:xfrm rot="5400000" flipH="1" flipV="1">
              <a:off x="6471477" y="4249173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7" name="Oval 636"/>
            <p:cNvSpPr/>
            <p:nvPr/>
          </p:nvSpPr>
          <p:spPr>
            <a:xfrm rot="5400000" flipV="1">
              <a:off x="6596019" y="4293418"/>
              <a:ext cx="147484" cy="147484"/>
            </a:xfrm>
            <a:prstGeom prst="ellipse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8" name="Oval 637"/>
            <p:cNvSpPr/>
            <p:nvPr/>
          </p:nvSpPr>
          <p:spPr>
            <a:xfrm rot="5400000" flipV="1">
              <a:off x="6669761" y="4445818"/>
              <a:ext cx="147484" cy="147484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9" name="Oval 638"/>
            <p:cNvSpPr/>
            <p:nvPr/>
          </p:nvSpPr>
          <p:spPr>
            <a:xfrm rot="5400000" flipV="1">
              <a:off x="6748419" y="4344218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0" name="Oval 639"/>
            <p:cNvSpPr/>
            <p:nvPr/>
          </p:nvSpPr>
          <p:spPr>
            <a:xfrm rot="5400000" flipV="1">
              <a:off x="6818879" y="4488424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1" name="Oval 640"/>
            <p:cNvSpPr/>
            <p:nvPr/>
          </p:nvSpPr>
          <p:spPr>
            <a:xfrm rot="5400000" flipV="1">
              <a:off x="6674677" y="4175431"/>
              <a:ext cx="147484" cy="147484"/>
            </a:xfrm>
            <a:prstGeom prst="ellipse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2" name="TextBox 641"/>
            <p:cNvSpPr txBox="1"/>
            <p:nvPr/>
          </p:nvSpPr>
          <p:spPr>
            <a:xfrm>
              <a:off x="5275667" y="2036408"/>
              <a:ext cx="1412380" cy="7551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Mutant</a:t>
              </a:r>
            </a:p>
            <a:p>
              <a:pPr algn="ctr"/>
              <a:r>
                <a:rPr lang="en-US" i="1" dirty="0"/>
                <a:t>Scenario 1</a:t>
              </a:r>
            </a:p>
          </p:txBody>
        </p:sp>
      </p:grpSp>
      <p:sp>
        <p:nvSpPr>
          <p:cNvPr id="643" name="Rectangle 642"/>
          <p:cNvSpPr/>
          <p:nvPr/>
        </p:nvSpPr>
        <p:spPr>
          <a:xfrm>
            <a:off x="3877617" y="1431868"/>
            <a:ext cx="2482645" cy="2234281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4" name="Oval 643"/>
          <p:cNvSpPr/>
          <p:nvPr/>
        </p:nvSpPr>
        <p:spPr>
          <a:xfrm rot="16200000" flipV="1">
            <a:off x="4417635" y="5257637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5" name="Oval 644"/>
          <p:cNvSpPr/>
          <p:nvPr/>
        </p:nvSpPr>
        <p:spPr>
          <a:xfrm rot="16200000" flipV="1">
            <a:off x="4738368" y="4406025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6" name="Oval 645"/>
          <p:cNvSpPr/>
          <p:nvPr/>
        </p:nvSpPr>
        <p:spPr>
          <a:xfrm rot="16200000" flipV="1">
            <a:off x="5298507" y="5475632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7" name="Oval 646"/>
          <p:cNvSpPr/>
          <p:nvPr/>
        </p:nvSpPr>
        <p:spPr>
          <a:xfrm rot="16200000" flipH="1" flipV="1">
            <a:off x="5590065" y="4444267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8" name="Rectangle 647"/>
          <p:cNvSpPr/>
          <p:nvPr/>
        </p:nvSpPr>
        <p:spPr>
          <a:xfrm>
            <a:off x="4244376" y="3929779"/>
            <a:ext cx="757558" cy="92415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9" name="Rectangle 648"/>
          <p:cNvSpPr/>
          <p:nvPr/>
        </p:nvSpPr>
        <p:spPr>
          <a:xfrm>
            <a:off x="4126669" y="4925827"/>
            <a:ext cx="849047" cy="89023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0" name="Rectangle 649"/>
          <p:cNvSpPr/>
          <p:nvPr/>
        </p:nvSpPr>
        <p:spPr>
          <a:xfrm>
            <a:off x="4988774" y="4866824"/>
            <a:ext cx="1076736" cy="863235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1" name="Rectangle 650"/>
          <p:cNvSpPr/>
          <p:nvPr/>
        </p:nvSpPr>
        <p:spPr>
          <a:xfrm>
            <a:off x="5084072" y="3771944"/>
            <a:ext cx="786105" cy="938592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3" name="Oval 652"/>
          <p:cNvSpPr/>
          <p:nvPr/>
        </p:nvSpPr>
        <p:spPr>
          <a:xfrm rot="16200000" flipV="1">
            <a:off x="4414213" y="4520602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5" name="Oval 654"/>
          <p:cNvSpPr/>
          <p:nvPr/>
        </p:nvSpPr>
        <p:spPr>
          <a:xfrm rot="16200000" flipV="1">
            <a:off x="4394576" y="3965132"/>
            <a:ext cx="229154" cy="229154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6" name="Oval 655"/>
          <p:cNvSpPr/>
          <p:nvPr/>
        </p:nvSpPr>
        <p:spPr>
          <a:xfrm rot="16200000" flipH="1" flipV="1">
            <a:off x="5179827" y="4408964"/>
            <a:ext cx="229154" cy="229154"/>
          </a:xfrm>
          <a:prstGeom prst="ellipse">
            <a:avLst/>
          </a:prstGeom>
          <a:solidFill>
            <a:srgbClr val="FF00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7" name="Oval 656"/>
          <p:cNvSpPr/>
          <p:nvPr/>
        </p:nvSpPr>
        <p:spPr>
          <a:xfrm rot="16200000" flipH="1" flipV="1">
            <a:off x="5598272" y="4116021"/>
            <a:ext cx="229154" cy="229154"/>
          </a:xfrm>
          <a:prstGeom prst="ellipse">
            <a:avLst/>
          </a:prstGeom>
          <a:solidFill>
            <a:srgbClr val="FF00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8" name="Oval 657"/>
          <p:cNvSpPr/>
          <p:nvPr/>
        </p:nvSpPr>
        <p:spPr>
          <a:xfrm rot="16200000" flipH="1" flipV="1">
            <a:off x="5540908" y="3815202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9" name="Oval 658"/>
          <p:cNvSpPr/>
          <p:nvPr/>
        </p:nvSpPr>
        <p:spPr>
          <a:xfrm rot="16200000" flipH="1" flipV="1">
            <a:off x="5121665" y="3821912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0" name="Oval 659"/>
          <p:cNvSpPr/>
          <p:nvPr/>
        </p:nvSpPr>
        <p:spPr>
          <a:xfrm rot="16200000" flipV="1">
            <a:off x="4236519" y="5500905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1" name="Oval 660"/>
          <p:cNvSpPr/>
          <p:nvPr/>
        </p:nvSpPr>
        <p:spPr>
          <a:xfrm rot="16200000" flipV="1">
            <a:off x="4628283" y="5524614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2" name="Oval 661"/>
          <p:cNvSpPr/>
          <p:nvPr/>
        </p:nvSpPr>
        <p:spPr>
          <a:xfrm rot="16200000" flipV="1">
            <a:off x="4712564" y="5186621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3" name="Oval 662"/>
          <p:cNvSpPr/>
          <p:nvPr/>
        </p:nvSpPr>
        <p:spPr>
          <a:xfrm rot="16200000" flipV="1">
            <a:off x="4159803" y="5206086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4" name="Oval 663"/>
          <p:cNvSpPr/>
          <p:nvPr/>
        </p:nvSpPr>
        <p:spPr>
          <a:xfrm rot="16200000" flipV="1">
            <a:off x="4303058" y="4957466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5" name="Oval 664"/>
          <p:cNvSpPr/>
          <p:nvPr/>
        </p:nvSpPr>
        <p:spPr>
          <a:xfrm rot="16200000" flipV="1">
            <a:off x="4579841" y="4957466"/>
            <a:ext cx="229154" cy="229154"/>
          </a:xfrm>
          <a:prstGeom prst="ellipse">
            <a:avLst/>
          </a:prstGeom>
          <a:solidFill>
            <a:srgbClr val="008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6" name="Oval 665"/>
          <p:cNvSpPr/>
          <p:nvPr/>
        </p:nvSpPr>
        <p:spPr>
          <a:xfrm rot="16200000" flipV="1">
            <a:off x="5078144" y="5320663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7" name="Oval 666"/>
          <p:cNvSpPr/>
          <p:nvPr/>
        </p:nvSpPr>
        <p:spPr>
          <a:xfrm rot="16200000" flipV="1">
            <a:off x="5659789" y="5435240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8" name="Oval 667"/>
          <p:cNvSpPr/>
          <p:nvPr/>
        </p:nvSpPr>
        <p:spPr>
          <a:xfrm rot="16200000" flipV="1">
            <a:off x="5783215" y="5136639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9" name="Oval 668"/>
          <p:cNvSpPr/>
          <p:nvPr/>
        </p:nvSpPr>
        <p:spPr>
          <a:xfrm rot="16200000" flipV="1">
            <a:off x="5527661" y="4976932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0" name="Oval 669"/>
          <p:cNvSpPr/>
          <p:nvPr/>
        </p:nvSpPr>
        <p:spPr>
          <a:xfrm rot="16200000" flipV="1">
            <a:off x="5364691" y="5184696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1" name="Oval 670"/>
          <p:cNvSpPr/>
          <p:nvPr/>
        </p:nvSpPr>
        <p:spPr>
          <a:xfrm rot="16200000" flipV="1">
            <a:off x="5116711" y="4958003"/>
            <a:ext cx="229154" cy="229154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2" name="Oval 671"/>
          <p:cNvSpPr/>
          <p:nvPr/>
        </p:nvSpPr>
        <p:spPr>
          <a:xfrm rot="16200000" flipH="1" flipV="1">
            <a:off x="5142076" y="4136629"/>
            <a:ext cx="229154" cy="22915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3" name="Oval 672"/>
          <p:cNvSpPr/>
          <p:nvPr/>
        </p:nvSpPr>
        <p:spPr>
          <a:xfrm rot="16200000" flipH="1" flipV="1">
            <a:off x="5379210" y="4230598"/>
            <a:ext cx="229154" cy="229154"/>
          </a:xfrm>
          <a:prstGeom prst="ellipse">
            <a:avLst/>
          </a:prstGeom>
          <a:solidFill>
            <a:srgbClr val="FF00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4" name="Oval 673"/>
          <p:cNvSpPr/>
          <p:nvPr/>
        </p:nvSpPr>
        <p:spPr>
          <a:xfrm rot="16200000" flipH="1" flipV="1">
            <a:off x="5351799" y="3969418"/>
            <a:ext cx="229154" cy="229154"/>
          </a:xfrm>
          <a:prstGeom prst="ellipse">
            <a:avLst/>
          </a:prstGeom>
          <a:solidFill>
            <a:srgbClr val="FF0000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064994"/>
              </p:ext>
            </p:extLst>
          </p:nvPr>
        </p:nvGraphicFramePr>
        <p:xfrm>
          <a:off x="2034241" y="5903816"/>
          <a:ext cx="943795" cy="782320"/>
        </p:xfrm>
        <a:graphic>
          <a:graphicData uri="http://schemas.openxmlformats.org/drawingml/2006/table">
            <a:tbl>
              <a:tblPr/>
              <a:tblGrid>
                <a:gridCol w="607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Yellow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75" name="Table 6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8279821"/>
              </p:ext>
            </p:extLst>
          </p:nvPr>
        </p:nvGraphicFramePr>
        <p:xfrm>
          <a:off x="7453318" y="5903816"/>
          <a:ext cx="943795" cy="782320"/>
        </p:xfrm>
        <a:graphic>
          <a:graphicData uri="http://schemas.openxmlformats.org/drawingml/2006/table">
            <a:tbl>
              <a:tblPr/>
              <a:tblGrid>
                <a:gridCol w="607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Yellow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76" name="Table 6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548033"/>
              </p:ext>
            </p:extLst>
          </p:nvPr>
        </p:nvGraphicFramePr>
        <p:xfrm>
          <a:off x="4637311" y="5903816"/>
          <a:ext cx="943795" cy="782320"/>
        </p:xfrm>
        <a:graphic>
          <a:graphicData uri="http://schemas.openxmlformats.org/drawingml/2006/table">
            <a:tbl>
              <a:tblPr/>
              <a:tblGrid>
                <a:gridCol w="607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Yellow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7588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649" y="850904"/>
            <a:ext cx="9144001" cy="59400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rgbClr val="0000FF"/>
                </a:solidFill>
              </a:rPr>
              <a:t>FACS sorting can detect proportional shifts in cell types, provided enough cells and strong selective markers</a:t>
            </a:r>
          </a:p>
          <a:p>
            <a:pPr algn="ctr"/>
            <a:endParaRPr lang="en-US" sz="3800" b="1" dirty="0">
              <a:solidFill>
                <a:srgbClr val="0000FF"/>
              </a:solidFill>
            </a:endParaRPr>
          </a:p>
          <a:p>
            <a:pPr algn="ctr"/>
            <a:r>
              <a:rPr lang="en-US" sz="3800" b="1" dirty="0">
                <a:solidFill>
                  <a:srgbClr val="0000FF"/>
                </a:solidFill>
              </a:rPr>
              <a:t>Sorting is unlikely to detect effects in subsets of cell types, and may still be underpowered even if followed by RNA-seq. </a:t>
            </a:r>
          </a:p>
          <a:p>
            <a:pPr algn="ctr"/>
            <a:endParaRPr lang="en-US" sz="3800" b="1" dirty="0">
              <a:solidFill>
                <a:srgbClr val="0000FF"/>
              </a:solidFill>
            </a:endParaRPr>
          </a:p>
          <a:p>
            <a:pPr algn="ctr"/>
            <a:r>
              <a:rPr lang="en-US" sz="3800" b="1" dirty="0">
                <a:solidFill>
                  <a:srgbClr val="0000FF"/>
                </a:solidFill>
              </a:rPr>
              <a:t>For complex tissues, all of this is cost-prohibitive, and often the effect is unknown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0" y="11340"/>
            <a:ext cx="9144000" cy="95302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21106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r>
              <a:rPr lang="en-US" b="1" dirty="0"/>
              <a:t>Single-cell RNA-seq using 10X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3875548"/>
            <a:ext cx="8229600" cy="283453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Co-capture individual cells with barcoded beads</a:t>
            </a:r>
          </a:p>
          <a:p>
            <a:r>
              <a:rPr lang="en-US" dirty="0"/>
              <a:t>Typically 3’ based with oligo-dT amplification, but 5’ also an option</a:t>
            </a:r>
          </a:p>
          <a:p>
            <a:r>
              <a:rPr lang="en-US" dirty="0"/>
              <a:t>After sequencing, deconvolute which detected transcripts came from which cells</a:t>
            </a:r>
          </a:p>
          <a:p>
            <a:r>
              <a:rPr lang="en-US" dirty="0"/>
              <a:t>One “inlet” of 10X lane can only process ~10k cells, and by default only 1 experimental condition at a time</a:t>
            </a:r>
          </a:p>
          <a:p>
            <a:pPr lvl="1"/>
            <a:r>
              <a:rPr lang="en-US" dirty="0"/>
              <a:t>More on this later</a:t>
            </a:r>
          </a:p>
        </p:txBody>
      </p:sp>
      <p:pic>
        <p:nvPicPr>
          <p:cNvPr id="6" name="Picture 5" descr="Substack-4455-4504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23" y="1728874"/>
            <a:ext cx="8128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30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tent_oni_dropseq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50"/>
          <a:stretch/>
        </p:blipFill>
        <p:spPr>
          <a:xfrm>
            <a:off x="130006" y="1635222"/>
            <a:ext cx="9013994" cy="19062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87983"/>
          </a:xfrm>
        </p:spPr>
        <p:txBody>
          <a:bodyPr/>
          <a:lstStyle/>
          <a:p>
            <a:r>
              <a:rPr lang="en-US" b="1" dirty="0"/>
              <a:t>How does it work?</a:t>
            </a:r>
          </a:p>
        </p:txBody>
      </p:sp>
      <p:pic>
        <p:nvPicPr>
          <p:cNvPr id="7" name="Picture 6" descr="content_oni_dropseq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" r="60773" b="69808"/>
          <a:stretch/>
        </p:blipFill>
        <p:spPr>
          <a:xfrm>
            <a:off x="130006" y="4640375"/>
            <a:ext cx="5155160" cy="1524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0006" y="1036488"/>
            <a:ext cx="489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Prepare tagged beads (this is done commercially)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0006" y="3976171"/>
            <a:ext cx="4764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Prepare single-cell solution (this is done by you)</a:t>
            </a:r>
          </a:p>
        </p:txBody>
      </p:sp>
    </p:spTree>
    <p:extLst>
      <p:ext uri="{BB962C8B-B14F-4D97-AF65-F5344CB8AC3E}">
        <p14:creationId xmlns:p14="http://schemas.microsoft.com/office/powerpoint/2010/main" val="493299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5lc90101d-f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46" y="2827741"/>
            <a:ext cx="8906354" cy="3661246"/>
          </a:xfrm>
          <a:prstGeom prst="rect">
            <a:avLst/>
          </a:prstGeom>
        </p:spPr>
      </p:pic>
      <p:sp>
        <p:nvSpPr>
          <p:cNvPr id="5" name="Bent Arrow 4"/>
          <p:cNvSpPr/>
          <p:nvPr/>
        </p:nvSpPr>
        <p:spPr>
          <a:xfrm>
            <a:off x="286494" y="3753602"/>
            <a:ext cx="195386" cy="468923"/>
          </a:xfrm>
          <a:prstGeom prst="ben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87922" y="4251833"/>
            <a:ext cx="615462" cy="644769"/>
            <a:chOff x="87922" y="3292231"/>
            <a:chExt cx="615462" cy="644769"/>
          </a:xfrm>
        </p:grpSpPr>
        <p:pic>
          <p:nvPicPr>
            <p:cNvPr id="4" name="Picture 3" descr="content_oni_dropseq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837" t="65064" r="27528" b="19784"/>
            <a:stretch/>
          </p:blipFill>
          <p:spPr>
            <a:xfrm>
              <a:off x="87922" y="3292231"/>
              <a:ext cx="508000" cy="52753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511187" y="3712308"/>
              <a:ext cx="192197" cy="22469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 descr="content_oni_dropseq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0" t="6711" r="60773" b="69809"/>
          <a:stretch/>
        </p:blipFill>
        <p:spPr>
          <a:xfrm>
            <a:off x="830384" y="1115908"/>
            <a:ext cx="1817089" cy="1191837"/>
          </a:xfrm>
          <a:prstGeom prst="rect">
            <a:avLst/>
          </a:prstGeom>
        </p:spPr>
      </p:pic>
      <p:sp>
        <p:nvSpPr>
          <p:cNvPr id="9" name="Down Arrow 8"/>
          <p:cNvSpPr/>
          <p:nvPr/>
        </p:nvSpPr>
        <p:spPr>
          <a:xfrm>
            <a:off x="1518295" y="2063525"/>
            <a:ext cx="343566" cy="693615"/>
          </a:xfrm>
          <a:prstGeom prst="down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4"/>
          <p:cNvSpPr txBox="1">
            <a:spLocks/>
          </p:cNvSpPr>
          <p:nvPr/>
        </p:nvSpPr>
        <p:spPr>
          <a:xfrm>
            <a:off x="457200" y="0"/>
            <a:ext cx="8229600" cy="88798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/>
              <a:t>How does it work?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988537" y="887983"/>
            <a:ext cx="3028462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*Typically, we prepare our mouse suspensions with a 2.5-5% spike-in of HEK cells and analyze </a:t>
            </a:r>
            <a:r>
              <a:rPr lang="en-US" dirty="0" err="1"/>
              <a:t>mouse+human</a:t>
            </a:r>
            <a:r>
              <a:rPr lang="en-US" dirty="0"/>
              <a:t> reads to estimate cell doublet rate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51539" y="978822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085063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10311</TotalTime>
  <Words>1390</Words>
  <Application>Microsoft Macintosh PowerPoint</Application>
  <PresentationFormat>On-screen Show (4:3)</PresentationFormat>
  <Paragraphs>226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Introduction to single-cell RNA-seq analysis (Day 1)</vt:lpstr>
      <vt:lpstr>Outline for my section</vt:lpstr>
      <vt:lpstr>Why single-cell RNA-seq?</vt:lpstr>
      <vt:lpstr>Why single-cell RNA-seq?</vt:lpstr>
      <vt:lpstr>PowerPoint Presentation</vt:lpstr>
      <vt:lpstr>PowerPoint Presentation</vt:lpstr>
      <vt:lpstr>Single-cell RNA-seq using 10X</vt:lpstr>
      <vt:lpstr>How does it work?</vt:lpstr>
      <vt:lpstr>PowerPoint Presentation</vt:lpstr>
      <vt:lpstr>PowerPoint Presentation</vt:lpstr>
      <vt:lpstr>Brief overview of data processing</vt:lpstr>
      <vt:lpstr>Single-cell RNA-seq using combinatorial indexing (e.g. SPLiT-seq, ParseBio)</vt:lpstr>
      <vt:lpstr>Benefits to combinatorial indexing</vt:lpstr>
      <vt:lpstr>Brief overview of data processing</vt:lpstr>
      <vt:lpstr>Single-cell RNA-seq with full-length transcripts using Smart-seq</vt:lpstr>
      <vt:lpstr>Best practices for experimental design</vt:lpstr>
      <vt:lpstr>Best practices for experimental design</vt:lpstr>
      <vt:lpstr>Best practices for experimental design</vt:lpstr>
      <vt:lpstr>Seurat streamlines data analysis</vt:lpstr>
      <vt:lpstr>scanpy is a similar framework in Python</vt:lpstr>
      <vt:lpstr>Alevin/alevin-fry: Open-source alternative to CellRanger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single-cell RNA-seq using Drop-seq</dc:title>
  <dc:creator>Jeremy Simon</dc:creator>
  <cp:lastModifiedBy>Simon, Jeremy</cp:lastModifiedBy>
  <cp:revision>119</cp:revision>
  <dcterms:created xsi:type="dcterms:W3CDTF">2018-02-19T19:48:16Z</dcterms:created>
  <dcterms:modified xsi:type="dcterms:W3CDTF">2022-03-07T02:01:24Z</dcterms:modified>
</cp:coreProperties>
</file>

<file path=docProps/thumbnail.jpeg>
</file>